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0"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95" r:id="rId8"/>
    <p:sldId id="263" r:id="rId9"/>
    <p:sldId id="264" r:id="rId10"/>
    <p:sldId id="265" r:id="rId11"/>
    <p:sldId id="293" r:id="rId12"/>
    <p:sldId id="267" r:id="rId13"/>
    <p:sldId id="268" r:id="rId14"/>
    <p:sldId id="269" r:id="rId15"/>
    <p:sldId id="270" r:id="rId16"/>
    <p:sldId id="271" r:id="rId17"/>
    <p:sldId id="272" r:id="rId18"/>
    <p:sldId id="273" r:id="rId19"/>
    <p:sldId id="294" r:id="rId20"/>
    <p:sldId id="275" r:id="rId21"/>
    <p:sldId id="276" r:id="rId22"/>
    <p:sldId id="277" r:id="rId23"/>
    <p:sldId id="278" r:id="rId24"/>
    <p:sldId id="280" r:id="rId25"/>
    <p:sldId id="281" r:id="rId26"/>
    <p:sldId id="282" r:id="rId27"/>
    <p:sldId id="296" r:id="rId28"/>
    <p:sldId id="279" r:id="rId29"/>
    <p:sldId id="284" r:id="rId30"/>
    <p:sldId id="285" r:id="rId31"/>
    <p:sldId id="286" r:id="rId32"/>
    <p:sldId id="287" r:id="rId33"/>
    <p:sldId id="288" r:id="rId34"/>
    <p:sldId id="289" r:id="rId35"/>
    <p:sldId id="290" r:id="rId36"/>
    <p:sldId id="291" r:id="rId37"/>
    <p:sldId id="292" r:id="rId38"/>
    <p:sldId id="297" r:id="rId39"/>
    <p:sldId id="298" r:id="rId40"/>
  </p:sldIdLst>
  <p:sldSz cx="9144000" cy="5143500" type="screen16x9"/>
  <p:notesSz cx="6858000" cy="9144000"/>
  <p:defaultTex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6"/>
    <a:srgbClr val="00374E"/>
    <a:srgbClr val="003C55"/>
    <a:srgbClr val="004968"/>
    <a:srgbClr val="4C7F2A"/>
    <a:srgbClr val="00435F"/>
    <a:srgbClr val="4C802A"/>
    <a:srgbClr val="A2A2A2"/>
    <a:srgbClr val="7DD044"/>
    <a:srgbClr val="74C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0" autoAdjust="0"/>
    <p:restoredTop sz="88863" autoAdjust="0"/>
  </p:normalViewPr>
  <p:slideViewPr>
    <p:cSldViewPr snapToGrid="0">
      <p:cViewPr>
        <p:scale>
          <a:sx n="90" d="100"/>
          <a:sy n="90" d="100"/>
        </p:scale>
        <p:origin x="-738" y="-72"/>
      </p:cViewPr>
      <p:guideLst>
        <p:guide orient="horz" pos="574"/>
        <p:guide pos="2880"/>
      </p:guideLst>
    </p:cSldViewPr>
  </p:slideViewPr>
  <p:notesTextViewPr>
    <p:cViewPr>
      <p:scale>
        <a:sx n="100" d="100"/>
        <a:sy n="100" d="100"/>
      </p:scale>
      <p:origin x="0" y="0"/>
    </p:cViewPr>
  </p:notesTextViewPr>
  <p:sorterViewPr>
    <p:cViewPr>
      <p:scale>
        <a:sx n="145" d="100"/>
        <a:sy n="145" d="100"/>
      </p:scale>
      <p:origin x="0" y="2952"/>
    </p:cViewPr>
  </p:sorterViewPr>
  <p:notesViewPr>
    <p:cSldViewPr snapToGrid="0">
      <p:cViewPr varScale="1">
        <p:scale>
          <a:sx n="90" d="100"/>
          <a:sy n="90" d="100"/>
        </p:scale>
        <p:origin x="-464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C997A-673B-4E07-A501-A78E0510BC7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0218714-141A-4FAC-9FA2-EEB910CEB7BA}">
      <dgm:prSet phldrT="[Text]" custT="1"/>
      <dgm:spPr>
        <a:gradFill flip="none" rotWithShape="1">
          <a:gsLst>
            <a:gs pos="100000">
              <a:srgbClr val="004A70"/>
            </a:gs>
            <a:gs pos="4000">
              <a:srgbClr val="00435F"/>
            </a:gs>
          </a:gsLst>
          <a:lin ang="16200000" scaled="0"/>
          <a:tileRect/>
        </a:gradFill>
        <a:ln>
          <a:noFill/>
        </a:ln>
      </dgm:spPr>
      <dgm:t>
        <a:bodyPr/>
        <a:lstStyle/>
        <a:p>
          <a:r>
            <a:rPr lang="en-US" sz="1800" dirty="0" smtClean="0"/>
            <a:t>SOC Director</a:t>
          </a:r>
          <a:endParaRPr lang="en-US" sz="1800" dirty="0"/>
        </a:p>
      </dgm:t>
    </dgm:pt>
    <dgm:pt modelId="{B693C6FC-DE19-48EF-8A9F-414DE9D83478}" type="parTrans" cxnId="{593A3C64-2835-420D-B9D6-7C860E81B948}">
      <dgm:prSet/>
      <dgm:spPr/>
      <dgm:t>
        <a:bodyPr/>
        <a:lstStyle/>
        <a:p>
          <a:endParaRPr lang="en-US"/>
        </a:p>
      </dgm:t>
    </dgm:pt>
    <dgm:pt modelId="{3C834AEF-DFF4-4ECB-B558-33EE670F7E01}" type="sibTrans" cxnId="{593A3C64-2835-420D-B9D6-7C860E81B948}">
      <dgm:prSet/>
      <dgm:spPr/>
      <dgm:t>
        <a:bodyPr/>
        <a:lstStyle/>
        <a:p>
          <a:endParaRPr lang="en-US"/>
        </a:p>
      </dgm:t>
    </dgm:pt>
    <dgm:pt modelId="{9342C599-846D-4EBD-AAF1-D4FA2C8E9F57}">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SOC Manager</a:t>
          </a:r>
          <a:endParaRPr lang="en-US" sz="1600" dirty="0"/>
        </a:p>
      </dgm:t>
    </dgm:pt>
    <dgm:pt modelId="{A1B05F7F-09C7-48FC-92BC-CA38806EEE3B}" type="parTrans" cxnId="{D289C9C8-6703-4D06-84B5-B889B543DA8E}">
      <dgm:prSet/>
      <dgm:spPr/>
      <dgm:t>
        <a:bodyPr/>
        <a:lstStyle/>
        <a:p>
          <a:endParaRPr lang="en-US"/>
        </a:p>
      </dgm:t>
    </dgm:pt>
    <dgm:pt modelId="{C4ED6797-CC2C-43C7-AB8C-78A0C83F5793}" type="sibTrans" cxnId="{D289C9C8-6703-4D06-84B5-B889B543DA8E}">
      <dgm:prSet/>
      <dgm:spPr/>
      <dgm:t>
        <a:bodyPr/>
        <a:lstStyle/>
        <a:p>
          <a:endParaRPr lang="en-US"/>
        </a:p>
      </dgm:t>
    </dgm:pt>
    <dgm:pt modelId="{ADFEDB59-D8CC-4C3F-8CD3-712E99C0140B}">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Tier 2 Analyst</a:t>
          </a:r>
          <a:endParaRPr lang="en-US" sz="1600" dirty="0"/>
        </a:p>
      </dgm:t>
    </dgm:pt>
    <dgm:pt modelId="{CAA19EAE-B752-45ED-B3AD-1F4FF8E29B08}" type="parTrans" cxnId="{7F32B618-F724-4512-9931-D64363F66E8C}">
      <dgm:prSet/>
      <dgm:spPr/>
      <dgm:t>
        <a:bodyPr/>
        <a:lstStyle/>
        <a:p>
          <a:endParaRPr lang="en-US"/>
        </a:p>
      </dgm:t>
    </dgm:pt>
    <dgm:pt modelId="{2EA24C1F-5710-463F-94B7-08BD6B7EC509}" type="sibTrans" cxnId="{7F32B618-F724-4512-9931-D64363F66E8C}">
      <dgm:prSet/>
      <dgm:spPr/>
      <dgm:t>
        <a:bodyPr/>
        <a:lstStyle/>
        <a:p>
          <a:endParaRPr lang="en-US"/>
        </a:p>
      </dgm:t>
    </dgm:pt>
    <dgm:pt modelId="{53D753E7-501F-4190-B066-FF1442B04368}">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Tier 3 Analyst</a:t>
          </a:r>
          <a:endParaRPr lang="en-US" sz="1600" dirty="0"/>
        </a:p>
      </dgm:t>
    </dgm:pt>
    <dgm:pt modelId="{C0FE826F-C614-4B15-835C-5762EEFD5651}" type="parTrans" cxnId="{FE699099-42C8-4CCF-95FF-61D798C1E420}">
      <dgm:prSet/>
      <dgm:spPr/>
      <dgm:t>
        <a:bodyPr/>
        <a:lstStyle/>
        <a:p>
          <a:endParaRPr lang="en-US"/>
        </a:p>
      </dgm:t>
    </dgm:pt>
    <dgm:pt modelId="{2B5E599E-7514-42DB-A0A5-D48699D5EE1E}" type="sibTrans" cxnId="{FE699099-42C8-4CCF-95FF-61D798C1E420}">
      <dgm:prSet/>
      <dgm:spPr/>
      <dgm:t>
        <a:bodyPr/>
        <a:lstStyle/>
        <a:p>
          <a:endParaRPr lang="en-US"/>
        </a:p>
      </dgm:t>
    </dgm:pt>
    <dgm:pt modelId="{3F384991-CDBD-484B-B839-9B49CCF6D574}">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Forensics Specialist</a:t>
          </a:r>
          <a:endParaRPr lang="en-US" sz="1600" dirty="0"/>
        </a:p>
      </dgm:t>
    </dgm:pt>
    <dgm:pt modelId="{1140AAD2-8F1C-40E8-991E-B788DD160454}" type="parTrans" cxnId="{463B2678-5EB0-4F62-9D33-52AE53BAF691}">
      <dgm:prSet/>
      <dgm:spPr/>
      <dgm:t>
        <a:bodyPr/>
        <a:lstStyle/>
        <a:p>
          <a:endParaRPr lang="en-US"/>
        </a:p>
      </dgm:t>
    </dgm:pt>
    <dgm:pt modelId="{122FDE97-C754-4193-B67B-AEE94C122412}" type="sibTrans" cxnId="{463B2678-5EB0-4F62-9D33-52AE53BAF691}">
      <dgm:prSet/>
      <dgm:spPr/>
      <dgm:t>
        <a:bodyPr/>
        <a:lstStyle/>
        <a:p>
          <a:endParaRPr lang="en-US"/>
        </a:p>
      </dgm:t>
    </dgm:pt>
    <dgm:pt modelId="{AC5A0B76-6596-4B8C-9EBF-99E5B0CB7333}">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Malware Engineer</a:t>
          </a:r>
          <a:endParaRPr lang="en-US" sz="1600" dirty="0"/>
        </a:p>
      </dgm:t>
    </dgm:pt>
    <dgm:pt modelId="{5C79A9A6-7F83-4634-B3B7-E2454855A5F9}" type="parTrans" cxnId="{AB75861B-E4B4-4F9D-BCCE-E71C7B245F2C}">
      <dgm:prSet/>
      <dgm:spPr/>
      <dgm:t>
        <a:bodyPr/>
        <a:lstStyle/>
        <a:p>
          <a:endParaRPr lang="en-US"/>
        </a:p>
      </dgm:t>
    </dgm:pt>
    <dgm:pt modelId="{E7067590-38BF-4DF3-A0F9-A0AE42E9927E}" type="sibTrans" cxnId="{AB75861B-E4B4-4F9D-BCCE-E71C7B245F2C}">
      <dgm:prSet/>
      <dgm:spPr/>
      <dgm:t>
        <a:bodyPr/>
        <a:lstStyle/>
        <a:p>
          <a:endParaRPr lang="en-US"/>
        </a:p>
      </dgm:t>
    </dgm:pt>
    <dgm:pt modelId="{ACBACFEA-02E2-4E10-A096-3E006F71BF93}">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Counter-Intel</a:t>
          </a:r>
          <a:endParaRPr lang="en-US" sz="1600" dirty="0"/>
        </a:p>
      </dgm:t>
    </dgm:pt>
    <dgm:pt modelId="{A1AF86C7-0F24-48B5-99DD-67F132CF3848}" type="parTrans" cxnId="{0B9896EC-CD02-4ADE-A886-F6FD83949DB5}">
      <dgm:prSet/>
      <dgm:spPr/>
      <dgm:t>
        <a:bodyPr/>
        <a:lstStyle/>
        <a:p>
          <a:endParaRPr lang="en-US"/>
        </a:p>
      </dgm:t>
    </dgm:pt>
    <dgm:pt modelId="{7CF7CBEC-5EFD-4CF5-A4C9-A93293663353}" type="sibTrans" cxnId="{0B9896EC-CD02-4ADE-A886-F6FD83949DB5}">
      <dgm:prSet/>
      <dgm:spPr/>
      <dgm:t>
        <a:bodyPr/>
        <a:lstStyle/>
        <a:p>
          <a:endParaRPr lang="en-US"/>
        </a:p>
      </dgm:t>
    </dgm:pt>
    <dgm:pt modelId="{797E4F48-D985-453D-B73B-675D0E6590F0}">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SOC Architect</a:t>
          </a:r>
          <a:endParaRPr lang="en-US" sz="1600" dirty="0"/>
        </a:p>
      </dgm:t>
    </dgm:pt>
    <dgm:pt modelId="{D45D8077-51E7-48C0-ACA3-43BA6E57C12A}" type="parTrans" cxnId="{BBFC0C5B-18AC-423C-AEA7-3E7543E8CAEC}">
      <dgm:prSet/>
      <dgm:spPr/>
      <dgm:t>
        <a:bodyPr/>
        <a:lstStyle/>
        <a:p>
          <a:endParaRPr lang="en-US"/>
        </a:p>
      </dgm:t>
    </dgm:pt>
    <dgm:pt modelId="{439721A2-B7EF-4B0A-901C-8031F90B4F3F}" type="sibTrans" cxnId="{BBFC0C5B-18AC-423C-AEA7-3E7543E8CAEC}">
      <dgm:prSet/>
      <dgm:spPr/>
      <dgm:t>
        <a:bodyPr/>
        <a:lstStyle/>
        <a:p>
          <a:endParaRPr lang="en-US"/>
        </a:p>
      </dgm:t>
    </dgm:pt>
    <dgm:pt modelId="{1AC5529B-2B89-4934-9D95-AECE7F86FE13}">
      <dgm:prSet phldrT="[Text]" custT="1"/>
      <dgm:spPr>
        <a:gradFill flip="none" rotWithShape="1">
          <a:gsLst>
            <a:gs pos="100000">
              <a:srgbClr val="65A637"/>
            </a:gs>
            <a:gs pos="0">
              <a:srgbClr val="4C802A"/>
            </a:gs>
          </a:gsLst>
          <a:lin ang="16200000" scaled="0"/>
          <a:tileRect/>
        </a:gradFill>
        <a:ln>
          <a:noFill/>
        </a:ln>
      </dgm:spPr>
      <dgm:t>
        <a:bodyPr/>
        <a:lstStyle/>
        <a:p>
          <a:r>
            <a:rPr lang="en-US" sz="1600" dirty="0" smtClean="0"/>
            <a:t>Tier 1 Analyst</a:t>
          </a:r>
          <a:endParaRPr lang="en-US" sz="1600" dirty="0"/>
        </a:p>
      </dgm:t>
    </dgm:pt>
    <dgm:pt modelId="{E3D7F569-FD0E-447B-B88E-68D993E75230}" type="parTrans" cxnId="{3E94FBF6-6452-4AD3-B499-1AF573003953}">
      <dgm:prSet/>
      <dgm:spPr/>
      <dgm:t>
        <a:bodyPr/>
        <a:lstStyle/>
        <a:p>
          <a:endParaRPr lang="en-US"/>
        </a:p>
      </dgm:t>
    </dgm:pt>
    <dgm:pt modelId="{F7F96875-4563-4B26-AE9C-42A614FFAD03}" type="sibTrans" cxnId="{3E94FBF6-6452-4AD3-B499-1AF573003953}">
      <dgm:prSet/>
      <dgm:spPr/>
      <dgm:t>
        <a:bodyPr/>
        <a:lstStyle/>
        <a:p>
          <a:endParaRPr lang="en-US"/>
        </a:p>
      </dgm:t>
    </dgm:pt>
    <dgm:pt modelId="{7DAEB303-4678-4019-91D5-D7D3ACECAFE8}" type="pres">
      <dgm:prSet presAssocID="{17DC997A-673B-4E07-A501-A78E0510BC71}" presName="hierChild1" presStyleCnt="0">
        <dgm:presLayoutVars>
          <dgm:orgChart val="1"/>
          <dgm:chPref val="1"/>
          <dgm:dir/>
          <dgm:animOne val="branch"/>
          <dgm:animLvl val="lvl"/>
          <dgm:resizeHandles/>
        </dgm:presLayoutVars>
      </dgm:prSet>
      <dgm:spPr/>
      <dgm:t>
        <a:bodyPr/>
        <a:lstStyle/>
        <a:p>
          <a:endParaRPr lang="en-US"/>
        </a:p>
      </dgm:t>
    </dgm:pt>
    <dgm:pt modelId="{E51472D6-D816-4D00-B10F-84A3363F0018}" type="pres">
      <dgm:prSet presAssocID="{70218714-141A-4FAC-9FA2-EEB910CEB7BA}" presName="hierRoot1" presStyleCnt="0">
        <dgm:presLayoutVars>
          <dgm:hierBranch val="init"/>
        </dgm:presLayoutVars>
      </dgm:prSet>
      <dgm:spPr/>
    </dgm:pt>
    <dgm:pt modelId="{4A97900E-5C6D-4F2B-996B-C89E63A6E661}" type="pres">
      <dgm:prSet presAssocID="{70218714-141A-4FAC-9FA2-EEB910CEB7BA}" presName="rootComposite1" presStyleCnt="0"/>
      <dgm:spPr/>
    </dgm:pt>
    <dgm:pt modelId="{BB71EBC2-3D2B-47B7-9376-5902CCB04C53}" type="pres">
      <dgm:prSet presAssocID="{70218714-141A-4FAC-9FA2-EEB910CEB7BA}" presName="rootText1" presStyleLbl="node0" presStyleIdx="0" presStyleCnt="1" custScaleX="113559" custScaleY="156264" custLinFactNeighborX="-7982" custLinFactNeighborY="-18423">
        <dgm:presLayoutVars>
          <dgm:chPref val="3"/>
        </dgm:presLayoutVars>
      </dgm:prSet>
      <dgm:spPr/>
      <dgm:t>
        <a:bodyPr/>
        <a:lstStyle/>
        <a:p>
          <a:endParaRPr lang="en-US"/>
        </a:p>
      </dgm:t>
    </dgm:pt>
    <dgm:pt modelId="{2F68EC8B-1E9F-45B1-984D-187602C81953}" type="pres">
      <dgm:prSet presAssocID="{70218714-141A-4FAC-9FA2-EEB910CEB7BA}" presName="rootConnector1" presStyleLbl="node1" presStyleIdx="0" presStyleCnt="0"/>
      <dgm:spPr/>
      <dgm:t>
        <a:bodyPr/>
        <a:lstStyle/>
        <a:p>
          <a:endParaRPr lang="en-US"/>
        </a:p>
      </dgm:t>
    </dgm:pt>
    <dgm:pt modelId="{50C89C68-7B2A-40D4-92F3-DC25D032644E}" type="pres">
      <dgm:prSet presAssocID="{70218714-141A-4FAC-9FA2-EEB910CEB7BA}" presName="hierChild2" presStyleCnt="0"/>
      <dgm:spPr/>
    </dgm:pt>
    <dgm:pt modelId="{631889CE-C995-425D-8B9D-27CFE9ACAE4A}" type="pres">
      <dgm:prSet presAssocID="{A1B05F7F-09C7-48FC-92BC-CA38806EEE3B}" presName="Name37" presStyleLbl="parChTrans1D2" presStyleIdx="0" presStyleCnt="8"/>
      <dgm:spPr/>
      <dgm:t>
        <a:bodyPr/>
        <a:lstStyle/>
        <a:p>
          <a:endParaRPr lang="en-US"/>
        </a:p>
      </dgm:t>
    </dgm:pt>
    <dgm:pt modelId="{D147F538-80A5-49A3-B780-01F9C8D0F902}" type="pres">
      <dgm:prSet presAssocID="{9342C599-846D-4EBD-AAF1-D4FA2C8E9F57}" presName="hierRoot2" presStyleCnt="0">
        <dgm:presLayoutVars>
          <dgm:hierBranch val="init"/>
        </dgm:presLayoutVars>
      </dgm:prSet>
      <dgm:spPr/>
    </dgm:pt>
    <dgm:pt modelId="{8ADCDE50-2C4F-4617-8A0F-91E369D880F3}" type="pres">
      <dgm:prSet presAssocID="{9342C599-846D-4EBD-AAF1-D4FA2C8E9F57}" presName="rootComposite" presStyleCnt="0"/>
      <dgm:spPr/>
    </dgm:pt>
    <dgm:pt modelId="{91ADCDEF-58F0-4D58-AB0C-24F8870049A9}" type="pres">
      <dgm:prSet presAssocID="{9342C599-846D-4EBD-AAF1-D4FA2C8E9F57}" presName="rootText" presStyleLbl="node2" presStyleIdx="0" presStyleCnt="8" custScaleX="113559" custScaleY="163058" custLinFactNeighborX="-780" custLinFactNeighborY="28658">
        <dgm:presLayoutVars>
          <dgm:chPref val="3"/>
        </dgm:presLayoutVars>
      </dgm:prSet>
      <dgm:spPr/>
      <dgm:t>
        <a:bodyPr/>
        <a:lstStyle/>
        <a:p>
          <a:endParaRPr lang="en-US"/>
        </a:p>
      </dgm:t>
    </dgm:pt>
    <dgm:pt modelId="{394EB3E7-0342-4C6E-B798-7F4EFB30B30E}" type="pres">
      <dgm:prSet presAssocID="{9342C599-846D-4EBD-AAF1-D4FA2C8E9F57}" presName="rootConnector" presStyleLbl="node2" presStyleIdx="0" presStyleCnt="8"/>
      <dgm:spPr/>
      <dgm:t>
        <a:bodyPr/>
        <a:lstStyle/>
        <a:p>
          <a:endParaRPr lang="en-US"/>
        </a:p>
      </dgm:t>
    </dgm:pt>
    <dgm:pt modelId="{0EF1BB0C-C13C-45C5-BA23-F9D5283FBA34}" type="pres">
      <dgm:prSet presAssocID="{9342C599-846D-4EBD-AAF1-D4FA2C8E9F57}" presName="hierChild4" presStyleCnt="0"/>
      <dgm:spPr/>
    </dgm:pt>
    <dgm:pt modelId="{8D2CA9FD-2BFD-41FE-B494-30EE87072155}" type="pres">
      <dgm:prSet presAssocID="{9342C599-846D-4EBD-AAF1-D4FA2C8E9F57}" presName="hierChild5" presStyleCnt="0"/>
      <dgm:spPr/>
    </dgm:pt>
    <dgm:pt modelId="{E0F20C04-9203-4CA2-9AEC-3F1D54278EA3}" type="pres">
      <dgm:prSet presAssocID="{D45D8077-51E7-48C0-ACA3-43BA6E57C12A}" presName="Name37" presStyleLbl="parChTrans1D2" presStyleIdx="1" presStyleCnt="8"/>
      <dgm:spPr/>
      <dgm:t>
        <a:bodyPr/>
        <a:lstStyle/>
        <a:p>
          <a:endParaRPr lang="en-US"/>
        </a:p>
      </dgm:t>
    </dgm:pt>
    <dgm:pt modelId="{2839AE6A-F9A5-41FB-9C1E-67AA18B8B6CD}" type="pres">
      <dgm:prSet presAssocID="{797E4F48-D985-453D-B73B-675D0E6590F0}" presName="hierRoot2" presStyleCnt="0">
        <dgm:presLayoutVars>
          <dgm:hierBranch val="init"/>
        </dgm:presLayoutVars>
      </dgm:prSet>
      <dgm:spPr/>
    </dgm:pt>
    <dgm:pt modelId="{3FB009B2-855A-4EC6-A2FA-8FBA26D9ED10}" type="pres">
      <dgm:prSet presAssocID="{797E4F48-D985-453D-B73B-675D0E6590F0}" presName="rootComposite" presStyleCnt="0"/>
      <dgm:spPr/>
    </dgm:pt>
    <dgm:pt modelId="{41302D2D-F4A4-4C6D-AC80-0A2EE16AE4C3}" type="pres">
      <dgm:prSet presAssocID="{797E4F48-D985-453D-B73B-675D0E6590F0}" presName="rootText" presStyleLbl="node2" presStyleIdx="1" presStyleCnt="8" custScaleX="113559" custScaleY="163058" custLinFactNeighborX="-2002" custLinFactNeighborY="28658">
        <dgm:presLayoutVars>
          <dgm:chPref val="3"/>
        </dgm:presLayoutVars>
      </dgm:prSet>
      <dgm:spPr/>
      <dgm:t>
        <a:bodyPr/>
        <a:lstStyle/>
        <a:p>
          <a:endParaRPr lang="en-US"/>
        </a:p>
      </dgm:t>
    </dgm:pt>
    <dgm:pt modelId="{8643B35B-0E1D-4CCE-8532-86566ED2F931}" type="pres">
      <dgm:prSet presAssocID="{797E4F48-D985-453D-B73B-675D0E6590F0}" presName="rootConnector" presStyleLbl="node2" presStyleIdx="1" presStyleCnt="8"/>
      <dgm:spPr/>
      <dgm:t>
        <a:bodyPr/>
        <a:lstStyle/>
        <a:p>
          <a:endParaRPr lang="en-US"/>
        </a:p>
      </dgm:t>
    </dgm:pt>
    <dgm:pt modelId="{5BB11AF1-170B-498E-9ABB-B0228F7505BB}" type="pres">
      <dgm:prSet presAssocID="{797E4F48-D985-453D-B73B-675D0E6590F0}" presName="hierChild4" presStyleCnt="0"/>
      <dgm:spPr/>
    </dgm:pt>
    <dgm:pt modelId="{FBAE734C-E735-4A30-AA81-B8C22B58187E}" type="pres">
      <dgm:prSet presAssocID="{797E4F48-D985-453D-B73B-675D0E6590F0}" presName="hierChild5" presStyleCnt="0"/>
      <dgm:spPr/>
    </dgm:pt>
    <dgm:pt modelId="{7C6052F2-B115-4802-A5B5-08F0D2C82787}" type="pres">
      <dgm:prSet presAssocID="{E3D7F569-FD0E-447B-B88E-68D993E75230}" presName="Name37" presStyleLbl="parChTrans1D2" presStyleIdx="2" presStyleCnt="8"/>
      <dgm:spPr/>
      <dgm:t>
        <a:bodyPr/>
        <a:lstStyle/>
        <a:p>
          <a:endParaRPr lang="en-US"/>
        </a:p>
      </dgm:t>
    </dgm:pt>
    <dgm:pt modelId="{4C867C4A-CBF1-44E4-A212-DFA65C9891AB}" type="pres">
      <dgm:prSet presAssocID="{1AC5529B-2B89-4934-9D95-AECE7F86FE13}" presName="hierRoot2" presStyleCnt="0">
        <dgm:presLayoutVars>
          <dgm:hierBranch val="init"/>
        </dgm:presLayoutVars>
      </dgm:prSet>
      <dgm:spPr/>
    </dgm:pt>
    <dgm:pt modelId="{579DC242-8490-4C64-B8A2-808A93B168EE}" type="pres">
      <dgm:prSet presAssocID="{1AC5529B-2B89-4934-9D95-AECE7F86FE13}" presName="rootComposite" presStyleCnt="0"/>
      <dgm:spPr/>
    </dgm:pt>
    <dgm:pt modelId="{5215D739-1D9B-4870-8A36-F65F706C69BE}" type="pres">
      <dgm:prSet presAssocID="{1AC5529B-2B89-4934-9D95-AECE7F86FE13}" presName="rootText" presStyleLbl="node2" presStyleIdx="2" presStyleCnt="8" custScaleX="113559" custScaleY="163058" custLinFactNeighborX="-2002" custLinFactNeighborY="28658">
        <dgm:presLayoutVars>
          <dgm:chPref val="3"/>
        </dgm:presLayoutVars>
      </dgm:prSet>
      <dgm:spPr/>
      <dgm:t>
        <a:bodyPr/>
        <a:lstStyle/>
        <a:p>
          <a:endParaRPr lang="en-US"/>
        </a:p>
      </dgm:t>
    </dgm:pt>
    <dgm:pt modelId="{31C4B061-8ECF-482D-8776-9203BDAFE4E6}" type="pres">
      <dgm:prSet presAssocID="{1AC5529B-2B89-4934-9D95-AECE7F86FE13}" presName="rootConnector" presStyleLbl="node2" presStyleIdx="2" presStyleCnt="8"/>
      <dgm:spPr/>
      <dgm:t>
        <a:bodyPr/>
        <a:lstStyle/>
        <a:p>
          <a:endParaRPr lang="en-US"/>
        </a:p>
      </dgm:t>
    </dgm:pt>
    <dgm:pt modelId="{CD9DFA2C-E6AC-4824-8FFF-892FFC27891D}" type="pres">
      <dgm:prSet presAssocID="{1AC5529B-2B89-4934-9D95-AECE7F86FE13}" presName="hierChild4" presStyleCnt="0"/>
      <dgm:spPr/>
    </dgm:pt>
    <dgm:pt modelId="{2BE3E12E-E12B-4BE4-8DA9-A9B3843E28CD}" type="pres">
      <dgm:prSet presAssocID="{1AC5529B-2B89-4934-9D95-AECE7F86FE13}" presName="hierChild5" presStyleCnt="0"/>
      <dgm:spPr/>
    </dgm:pt>
    <dgm:pt modelId="{F28C445E-62AE-4ACD-AC85-A93C93D59FAB}" type="pres">
      <dgm:prSet presAssocID="{CAA19EAE-B752-45ED-B3AD-1F4FF8E29B08}" presName="Name37" presStyleLbl="parChTrans1D2" presStyleIdx="3" presStyleCnt="8"/>
      <dgm:spPr/>
      <dgm:t>
        <a:bodyPr/>
        <a:lstStyle/>
        <a:p>
          <a:endParaRPr lang="en-US"/>
        </a:p>
      </dgm:t>
    </dgm:pt>
    <dgm:pt modelId="{37CBC1E7-7A52-45D4-B5DC-96266B0D3ED5}" type="pres">
      <dgm:prSet presAssocID="{ADFEDB59-D8CC-4C3F-8CD3-712E99C0140B}" presName="hierRoot2" presStyleCnt="0">
        <dgm:presLayoutVars>
          <dgm:hierBranch val="init"/>
        </dgm:presLayoutVars>
      </dgm:prSet>
      <dgm:spPr/>
    </dgm:pt>
    <dgm:pt modelId="{A2AC8AA2-0C31-4A41-8960-7B2A552C581E}" type="pres">
      <dgm:prSet presAssocID="{ADFEDB59-D8CC-4C3F-8CD3-712E99C0140B}" presName="rootComposite" presStyleCnt="0"/>
      <dgm:spPr/>
    </dgm:pt>
    <dgm:pt modelId="{C7A4AF07-7A17-4EF9-B85C-48DD23B91A7B}" type="pres">
      <dgm:prSet presAssocID="{ADFEDB59-D8CC-4C3F-8CD3-712E99C0140B}" presName="rootText" presStyleLbl="node2" presStyleIdx="3" presStyleCnt="8" custScaleX="113559" custScaleY="163058" custLinFactNeighborX="-2002" custLinFactNeighborY="28658">
        <dgm:presLayoutVars>
          <dgm:chPref val="3"/>
        </dgm:presLayoutVars>
      </dgm:prSet>
      <dgm:spPr/>
      <dgm:t>
        <a:bodyPr/>
        <a:lstStyle/>
        <a:p>
          <a:endParaRPr lang="en-US"/>
        </a:p>
      </dgm:t>
    </dgm:pt>
    <dgm:pt modelId="{25FE2193-77A2-418D-BB35-7D892932E75D}" type="pres">
      <dgm:prSet presAssocID="{ADFEDB59-D8CC-4C3F-8CD3-712E99C0140B}" presName="rootConnector" presStyleLbl="node2" presStyleIdx="3" presStyleCnt="8"/>
      <dgm:spPr/>
      <dgm:t>
        <a:bodyPr/>
        <a:lstStyle/>
        <a:p>
          <a:endParaRPr lang="en-US"/>
        </a:p>
      </dgm:t>
    </dgm:pt>
    <dgm:pt modelId="{9A9D308E-BE17-49A8-B270-45A2D1752ECB}" type="pres">
      <dgm:prSet presAssocID="{ADFEDB59-D8CC-4C3F-8CD3-712E99C0140B}" presName="hierChild4" presStyleCnt="0"/>
      <dgm:spPr/>
    </dgm:pt>
    <dgm:pt modelId="{CC2ADA13-0D5F-4033-96F3-2BFF18ADCE1F}" type="pres">
      <dgm:prSet presAssocID="{ADFEDB59-D8CC-4C3F-8CD3-712E99C0140B}" presName="hierChild5" presStyleCnt="0"/>
      <dgm:spPr/>
    </dgm:pt>
    <dgm:pt modelId="{09D81848-BE58-4D33-9BE9-B2769AB8E0C3}" type="pres">
      <dgm:prSet presAssocID="{C0FE826F-C614-4B15-835C-5762EEFD5651}" presName="Name37" presStyleLbl="parChTrans1D2" presStyleIdx="4" presStyleCnt="8"/>
      <dgm:spPr/>
      <dgm:t>
        <a:bodyPr/>
        <a:lstStyle/>
        <a:p>
          <a:endParaRPr lang="en-US"/>
        </a:p>
      </dgm:t>
    </dgm:pt>
    <dgm:pt modelId="{F3F1F777-75CB-4AD8-8992-43F616ACFD9B}" type="pres">
      <dgm:prSet presAssocID="{53D753E7-501F-4190-B066-FF1442B04368}" presName="hierRoot2" presStyleCnt="0">
        <dgm:presLayoutVars>
          <dgm:hierBranch val="init"/>
        </dgm:presLayoutVars>
      </dgm:prSet>
      <dgm:spPr/>
    </dgm:pt>
    <dgm:pt modelId="{1AEB9A25-8900-4904-968B-58A9CF7F6718}" type="pres">
      <dgm:prSet presAssocID="{53D753E7-501F-4190-B066-FF1442B04368}" presName="rootComposite" presStyleCnt="0"/>
      <dgm:spPr/>
    </dgm:pt>
    <dgm:pt modelId="{BC8DCFC8-CDB3-4F74-A26D-B5D2BEA768E2}" type="pres">
      <dgm:prSet presAssocID="{53D753E7-501F-4190-B066-FF1442B04368}" presName="rootText" presStyleLbl="node2" presStyleIdx="4" presStyleCnt="8" custScaleX="113559" custScaleY="163058" custLinFactNeighborX="-2002" custLinFactNeighborY="28658">
        <dgm:presLayoutVars>
          <dgm:chPref val="3"/>
        </dgm:presLayoutVars>
      </dgm:prSet>
      <dgm:spPr/>
      <dgm:t>
        <a:bodyPr/>
        <a:lstStyle/>
        <a:p>
          <a:endParaRPr lang="en-US"/>
        </a:p>
      </dgm:t>
    </dgm:pt>
    <dgm:pt modelId="{98438E32-AE95-48EF-B352-D82487EBDD93}" type="pres">
      <dgm:prSet presAssocID="{53D753E7-501F-4190-B066-FF1442B04368}" presName="rootConnector" presStyleLbl="node2" presStyleIdx="4" presStyleCnt="8"/>
      <dgm:spPr/>
      <dgm:t>
        <a:bodyPr/>
        <a:lstStyle/>
        <a:p>
          <a:endParaRPr lang="en-US"/>
        </a:p>
      </dgm:t>
    </dgm:pt>
    <dgm:pt modelId="{DECDCEB6-42A5-48F0-80DF-7E6984967F15}" type="pres">
      <dgm:prSet presAssocID="{53D753E7-501F-4190-B066-FF1442B04368}" presName="hierChild4" presStyleCnt="0"/>
      <dgm:spPr/>
    </dgm:pt>
    <dgm:pt modelId="{2E9A2D91-0C3E-4122-99DA-6424552569F0}" type="pres">
      <dgm:prSet presAssocID="{53D753E7-501F-4190-B066-FF1442B04368}" presName="hierChild5" presStyleCnt="0"/>
      <dgm:spPr/>
    </dgm:pt>
    <dgm:pt modelId="{26E94B2A-E2D8-4984-A1BD-26B9CB9DD508}" type="pres">
      <dgm:prSet presAssocID="{1140AAD2-8F1C-40E8-991E-B788DD160454}" presName="Name37" presStyleLbl="parChTrans1D2" presStyleIdx="5" presStyleCnt="8"/>
      <dgm:spPr/>
      <dgm:t>
        <a:bodyPr/>
        <a:lstStyle/>
        <a:p>
          <a:endParaRPr lang="en-US"/>
        </a:p>
      </dgm:t>
    </dgm:pt>
    <dgm:pt modelId="{6219C566-78DD-47C9-B5D6-EB3700338D77}" type="pres">
      <dgm:prSet presAssocID="{3F384991-CDBD-484B-B839-9B49CCF6D574}" presName="hierRoot2" presStyleCnt="0">
        <dgm:presLayoutVars>
          <dgm:hierBranch val="init"/>
        </dgm:presLayoutVars>
      </dgm:prSet>
      <dgm:spPr/>
    </dgm:pt>
    <dgm:pt modelId="{B3A1808F-5065-4AD8-95EE-D84660365FC2}" type="pres">
      <dgm:prSet presAssocID="{3F384991-CDBD-484B-B839-9B49CCF6D574}" presName="rootComposite" presStyleCnt="0"/>
      <dgm:spPr/>
    </dgm:pt>
    <dgm:pt modelId="{D7A37FA9-94A7-4859-B485-8D8F2BB427A3}" type="pres">
      <dgm:prSet presAssocID="{3F384991-CDBD-484B-B839-9B49CCF6D574}" presName="rootText" presStyleLbl="node2" presStyleIdx="5" presStyleCnt="8" custScaleX="113559" custScaleY="163058" custLinFactNeighborX="-2002" custLinFactNeighborY="28658">
        <dgm:presLayoutVars>
          <dgm:chPref val="3"/>
        </dgm:presLayoutVars>
      </dgm:prSet>
      <dgm:spPr/>
      <dgm:t>
        <a:bodyPr/>
        <a:lstStyle/>
        <a:p>
          <a:endParaRPr lang="en-US"/>
        </a:p>
      </dgm:t>
    </dgm:pt>
    <dgm:pt modelId="{30EF9E48-BC8A-446D-9EE6-258CF96FF79A}" type="pres">
      <dgm:prSet presAssocID="{3F384991-CDBD-484B-B839-9B49CCF6D574}" presName="rootConnector" presStyleLbl="node2" presStyleIdx="5" presStyleCnt="8"/>
      <dgm:spPr/>
      <dgm:t>
        <a:bodyPr/>
        <a:lstStyle/>
        <a:p>
          <a:endParaRPr lang="en-US"/>
        </a:p>
      </dgm:t>
    </dgm:pt>
    <dgm:pt modelId="{4220C612-4A1D-40C8-9BBD-C089D23B4AE2}" type="pres">
      <dgm:prSet presAssocID="{3F384991-CDBD-484B-B839-9B49CCF6D574}" presName="hierChild4" presStyleCnt="0"/>
      <dgm:spPr/>
    </dgm:pt>
    <dgm:pt modelId="{4BD3E48D-F440-4ADA-A83C-F43B9AEF2F34}" type="pres">
      <dgm:prSet presAssocID="{3F384991-CDBD-484B-B839-9B49CCF6D574}" presName="hierChild5" presStyleCnt="0"/>
      <dgm:spPr/>
    </dgm:pt>
    <dgm:pt modelId="{0DFDF26C-6283-44D3-9FDE-3ECBC049D911}" type="pres">
      <dgm:prSet presAssocID="{5C79A9A6-7F83-4634-B3B7-E2454855A5F9}" presName="Name37" presStyleLbl="parChTrans1D2" presStyleIdx="6" presStyleCnt="8"/>
      <dgm:spPr/>
      <dgm:t>
        <a:bodyPr/>
        <a:lstStyle/>
        <a:p>
          <a:endParaRPr lang="en-US"/>
        </a:p>
      </dgm:t>
    </dgm:pt>
    <dgm:pt modelId="{9BEF1425-F478-4AA1-BD66-E92382C5407D}" type="pres">
      <dgm:prSet presAssocID="{AC5A0B76-6596-4B8C-9EBF-99E5B0CB7333}" presName="hierRoot2" presStyleCnt="0">
        <dgm:presLayoutVars>
          <dgm:hierBranch val="init"/>
        </dgm:presLayoutVars>
      </dgm:prSet>
      <dgm:spPr/>
    </dgm:pt>
    <dgm:pt modelId="{B5F608D5-E5D4-48EB-9FB2-10F9A771B660}" type="pres">
      <dgm:prSet presAssocID="{AC5A0B76-6596-4B8C-9EBF-99E5B0CB7333}" presName="rootComposite" presStyleCnt="0"/>
      <dgm:spPr/>
    </dgm:pt>
    <dgm:pt modelId="{111A4F16-B34D-48F9-A94D-027C6E0D4D56}" type="pres">
      <dgm:prSet presAssocID="{AC5A0B76-6596-4B8C-9EBF-99E5B0CB7333}" presName="rootText" presStyleLbl="node2" presStyleIdx="6" presStyleCnt="8" custScaleX="113559" custScaleY="163058" custLinFactNeighborX="-2002" custLinFactNeighborY="28658">
        <dgm:presLayoutVars>
          <dgm:chPref val="3"/>
        </dgm:presLayoutVars>
      </dgm:prSet>
      <dgm:spPr/>
      <dgm:t>
        <a:bodyPr/>
        <a:lstStyle/>
        <a:p>
          <a:endParaRPr lang="en-US"/>
        </a:p>
      </dgm:t>
    </dgm:pt>
    <dgm:pt modelId="{4F31A5CC-F339-4FA2-8112-591BCE65266E}" type="pres">
      <dgm:prSet presAssocID="{AC5A0B76-6596-4B8C-9EBF-99E5B0CB7333}" presName="rootConnector" presStyleLbl="node2" presStyleIdx="6" presStyleCnt="8"/>
      <dgm:spPr/>
      <dgm:t>
        <a:bodyPr/>
        <a:lstStyle/>
        <a:p>
          <a:endParaRPr lang="en-US"/>
        </a:p>
      </dgm:t>
    </dgm:pt>
    <dgm:pt modelId="{414F1199-DF32-45F4-8329-B1B2CD4DE583}" type="pres">
      <dgm:prSet presAssocID="{AC5A0B76-6596-4B8C-9EBF-99E5B0CB7333}" presName="hierChild4" presStyleCnt="0"/>
      <dgm:spPr/>
    </dgm:pt>
    <dgm:pt modelId="{C2C6B912-67A9-401D-B2E6-771BD680679A}" type="pres">
      <dgm:prSet presAssocID="{AC5A0B76-6596-4B8C-9EBF-99E5B0CB7333}" presName="hierChild5" presStyleCnt="0"/>
      <dgm:spPr/>
    </dgm:pt>
    <dgm:pt modelId="{DD1A5AD0-9C3D-4314-893E-158C7A8A9A60}" type="pres">
      <dgm:prSet presAssocID="{A1AF86C7-0F24-48B5-99DD-67F132CF3848}" presName="Name37" presStyleLbl="parChTrans1D2" presStyleIdx="7" presStyleCnt="8"/>
      <dgm:spPr/>
      <dgm:t>
        <a:bodyPr/>
        <a:lstStyle/>
        <a:p>
          <a:endParaRPr lang="en-US"/>
        </a:p>
      </dgm:t>
    </dgm:pt>
    <dgm:pt modelId="{474F9D11-F3C0-4556-874B-BBEBD7710BC9}" type="pres">
      <dgm:prSet presAssocID="{ACBACFEA-02E2-4E10-A096-3E006F71BF93}" presName="hierRoot2" presStyleCnt="0">
        <dgm:presLayoutVars>
          <dgm:hierBranch val="init"/>
        </dgm:presLayoutVars>
      </dgm:prSet>
      <dgm:spPr/>
    </dgm:pt>
    <dgm:pt modelId="{73AD012F-3A3B-4AA8-A77C-8CA17D6924CE}" type="pres">
      <dgm:prSet presAssocID="{ACBACFEA-02E2-4E10-A096-3E006F71BF93}" presName="rootComposite" presStyleCnt="0"/>
      <dgm:spPr/>
    </dgm:pt>
    <dgm:pt modelId="{04001E98-B023-4840-B749-E9371489A395}" type="pres">
      <dgm:prSet presAssocID="{ACBACFEA-02E2-4E10-A096-3E006F71BF93}" presName="rootText" presStyleLbl="node2" presStyleIdx="7" presStyleCnt="8" custScaleX="113559" custScaleY="163058" custLinFactNeighborX="-7982" custLinFactNeighborY="28658">
        <dgm:presLayoutVars>
          <dgm:chPref val="3"/>
        </dgm:presLayoutVars>
      </dgm:prSet>
      <dgm:spPr/>
      <dgm:t>
        <a:bodyPr/>
        <a:lstStyle/>
        <a:p>
          <a:endParaRPr lang="en-US"/>
        </a:p>
      </dgm:t>
    </dgm:pt>
    <dgm:pt modelId="{707FE96D-A3DE-4774-A149-5BD932436239}" type="pres">
      <dgm:prSet presAssocID="{ACBACFEA-02E2-4E10-A096-3E006F71BF93}" presName="rootConnector" presStyleLbl="node2" presStyleIdx="7" presStyleCnt="8"/>
      <dgm:spPr/>
      <dgm:t>
        <a:bodyPr/>
        <a:lstStyle/>
        <a:p>
          <a:endParaRPr lang="en-US"/>
        </a:p>
      </dgm:t>
    </dgm:pt>
    <dgm:pt modelId="{B2D646C5-6838-4395-8D03-59A01B0948D9}" type="pres">
      <dgm:prSet presAssocID="{ACBACFEA-02E2-4E10-A096-3E006F71BF93}" presName="hierChild4" presStyleCnt="0"/>
      <dgm:spPr/>
    </dgm:pt>
    <dgm:pt modelId="{34813774-36B0-46AF-8772-47CD08521F16}" type="pres">
      <dgm:prSet presAssocID="{ACBACFEA-02E2-4E10-A096-3E006F71BF93}" presName="hierChild5" presStyleCnt="0"/>
      <dgm:spPr/>
    </dgm:pt>
    <dgm:pt modelId="{6C8A5A4C-7E0D-418A-AFD3-0E93ADCFA51B}" type="pres">
      <dgm:prSet presAssocID="{70218714-141A-4FAC-9FA2-EEB910CEB7BA}" presName="hierChild3" presStyleCnt="0"/>
      <dgm:spPr/>
    </dgm:pt>
  </dgm:ptLst>
  <dgm:cxnLst>
    <dgm:cxn modelId="{7F32B618-F724-4512-9931-D64363F66E8C}" srcId="{70218714-141A-4FAC-9FA2-EEB910CEB7BA}" destId="{ADFEDB59-D8CC-4C3F-8CD3-712E99C0140B}" srcOrd="3" destOrd="0" parTransId="{CAA19EAE-B752-45ED-B3AD-1F4FF8E29B08}" sibTransId="{2EA24C1F-5710-463F-94B7-08BD6B7EC509}"/>
    <dgm:cxn modelId="{AA227867-A0DB-6B41-A96E-AA4E8F6D7CB0}" type="presOf" srcId="{ACBACFEA-02E2-4E10-A096-3E006F71BF93}" destId="{04001E98-B023-4840-B749-E9371489A395}" srcOrd="0" destOrd="0" presId="urn:microsoft.com/office/officeart/2005/8/layout/orgChart1"/>
    <dgm:cxn modelId="{4F1CCACA-47AF-CB48-B1AF-C224CB782711}" type="presOf" srcId="{A1AF86C7-0F24-48B5-99DD-67F132CF3848}" destId="{DD1A5AD0-9C3D-4314-893E-158C7A8A9A60}" srcOrd="0" destOrd="0" presId="urn:microsoft.com/office/officeart/2005/8/layout/orgChart1"/>
    <dgm:cxn modelId="{BDAA53BC-C896-9440-B05B-85C08A72EAB1}" type="presOf" srcId="{70218714-141A-4FAC-9FA2-EEB910CEB7BA}" destId="{2F68EC8B-1E9F-45B1-984D-187602C81953}" srcOrd="1" destOrd="0" presId="urn:microsoft.com/office/officeart/2005/8/layout/orgChart1"/>
    <dgm:cxn modelId="{E2EE781B-FFB9-8347-8B26-87959EEA35AA}" type="presOf" srcId="{C0FE826F-C614-4B15-835C-5762EEFD5651}" destId="{09D81848-BE58-4D33-9BE9-B2769AB8E0C3}" srcOrd="0" destOrd="0" presId="urn:microsoft.com/office/officeart/2005/8/layout/orgChart1"/>
    <dgm:cxn modelId="{46B11742-E333-974D-93E5-77B91CA6E244}" type="presOf" srcId="{ADFEDB59-D8CC-4C3F-8CD3-712E99C0140B}" destId="{25FE2193-77A2-418D-BB35-7D892932E75D}" srcOrd="1" destOrd="0" presId="urn:microsoft.com/office/officeart/2005/8/layout/orgChart1"/>
    <dgm:cxn modelId="{0B9896EC-CD02-4ADE-A886-F6FD83949DB5}" srcId="{70218714-141A-4FAC-9FA2-EEB910CEB7BA}" destId="{ACBACFEA-02E2-4E10-A096-3E006F71BF93}" srcOrd="7" destOrd="0" parTransId="{A1AF86C7-0F24-48B5-99DD-67F132CF3848}" sibTransId="{7CF7CBEC-5EFD-4CF5-A4C9-A93293663353}"/>
    <dgm:cxn modelId="{6E618714-161D-C14D-B9D9-05B2B0F6C81E}" type="presOf" srcId="{CAA19EAE-B752-45ED-B3AD-1F4FF8E29B08}" destId="{F28C445E-62AE-4ACD-AC85-A93C93D59FAB}" srcOrd="0" destOrd="0" presId="urn:microsoft.com/office/officeart/2005/8/layout/orgChart1"/>
    <dgm:cxn modelId="{864D9F33-E803-A44E-AD78-7E4034FF9088}" type="presOf" srcId="{797E4F48-D985-453D-B73B-675D0E6590F0}" destId="{41302D2D-F4A4-4C6D-AC80-0A2EE16AE4C3}" srcOrd="0" destOrd="0" presId="urn:microsoft.com/office/officeart/2005/8/layout/orgChart1"/>
    <dgm:cxn modelId="{697B6835-592F-3B49-AD0F-5B8C105F508D}" type="presOf" srcId="{ACBACFEA-02E2-4E10-A096-3E006F71BF93}" destId="{707FE96D-A3DE-4774-A149-5BD932436239}" srcOrd="1" destOrd="0" presId="urn:microsoft.com/office/officeart/2005/8/layout/orgChart1"/>
    <dgm:cxn modelId="{3E94FBF6-6452-4AD3-B499-1AF573003953}" srcId="{70218714-141A-4FAC-9FA2-EEB910CEB7BA}" destId="{1AC5529B-2B89-4934-9D95-AECE7F86FE13}" srcOrd="2" destOrd="0" parTransId="{E3D7F569-FD0E-447B-B88E-68D993E75230}" sibTransId="{F7F96875-4563-4B26-AE9C-42A614FFAD03}"/>
    <dgm:cxn modelId="{BBFC0C5B-18AC-423C-AEA7-3E7543E8CAEC}" srcId="{70218714-141A-4FAC-9FA2-EEB910CEB7BA}" destId="{797E4F48-D985-453D-B73B-675D0E6590F0}" srcOrd="1" destOrd="0" parTransId="{D45D8077-51E7-48C0-ACA3-43BA6E57C12A}" sibTransId="{439721A2-B7EF-4B0A-901C-8031F90B4F3F}"/>
    <dgm:cxn modelId="{463B2678-5EB0-4F62-9D33-52AE53BAF691}" srcId="{70218714-141A-4FAC-9FA2-EEB910CEB7BA}" destId="{3F384991-CDBD-484B-B839-9B49CCF6D574}" srcOrd="5" destOrd="0" parTransId="{1140AAD2-8F1C-40E8-991E-B788DD160454}" sibTransId="{122FDE97-C754-4193-B67B-AEE94C122412}"/>
    <dgm:cxn modelId="{7E44D058-6001-5E45-8F9A-CF46105CDEAB}" type="presOf" srcId="{E3D7F569-FD0E-447B-B88E-68D993E75230}" destId="{7C6052F2-B115-4802-A5B5-08F0D2C82787}" srcOrd="0" destOrd="0" presId="urn:microsoft.com/office/officeart/2005/8/layout/orgChart1"/>
    <dgm:cxn modelId="{7D4EA865-7727-EE44-8A62-2772CCE1DEBF}" type="presOf" srcId="{70218714-141A-4FAC-9FA2-EEB910CEB7BA}" destId="{BB71EBC2-3D2B-47B7-9376-5902CCB04C53}" srcOrd="0" destOrd="0" presId="urn:microsoft.com/office/officeart/2005/8/layout/orgChart1"/>
    <dgm:cxn modelId="{FE2CE789-985A-6E49-A9CF-449B803C57AD}" type="presOf" srcId="{17DC997A-673B-4E07-A501-A78E0510BC71}" destId="{7DAEB303-4678-4019-91D5-D7D3ACECAFE8}" srcOrd="0" destOrd="0" presId="urn:microsoft.com/office/officeart/2005/8/layout/orgChart1"/>
    <dgm:cxn modelId="{A57FAD8A-3BDE-6640-A337-8931A00A3A3E}" type="presOf" srcId="{3F384991-CDBD-484B-B839-9B49CCF6D574}" destId="{D7A37FA9-94A7-4859-B485-8D8F2BB427A3}" srcOrd="0" destOrd="0" presId="urn:microsoft.com/office/officeart/2005/8/layout/orgChart1"/>
    <dgm:cxn modelId="{049829CC-3A1D-0D4F-9978-F05BC29B9418}" type="presOf" srcId="{A1B05F7F-09C7-48FC-92BC-CA38806EEE3B}" destId="{631889CE-C995-425D-8B9D-27CFE9ACAE4A}" srcOrd="0" destOrd="0" presId="urn:microsoft.com/office/officeart/2005/8/layout/orgChart1"/>
    <dgm:cxn modelId="{038BD794-4BE8-7B43-B879-9FC7AE7AEFCB}" type="presOf" srcId="{5C79A9A6-7F83-4634-B3B7-E2454855A5F9}" destId="{0DFDF26C-6283-44D3-9FDE-3ECBC049D911}" srcOrd="0" destOrd="0" presId="urn:microsoft.com/office/officeart/2005/8/layout/orgChart1"/>
    <dgm:cxn modelId="{73127D41-3F3E-7C45-9AAE-77C2F19D55E5}" type="presOf" srcId="{3F384991-CDBD-484B-B839-9B49CCF6D574}" destId="{30EF9E48-BC8A-446D-9EE6-258CF96FF79A}" srcOrd="1" destOrd="0" presId="urn:microsoft.com/office/officeart/2005/8/layout/orgChart1"/>
    <dgm:cxn modelId="{A7CC8512-A2F8-EE4A-8704-B25741F36890}" type="presOf" srcId="{1140AAD2-8F1C-40E8-991E-B788DD160454}" destId="{26E94B2A-E2D8-4984-A1BD-26B9CB9DD508}" srcOrd="0" destOrd="0" presId="urn:microsoft.com/office/officeart/2005/8/layout/orgChart1"/>
    <dgm:cxn modelId="{8537BDDB-0CC1-584B-A3CE-910A6D14E011}" type="presOf" srcId="{ADFEDB59-D8CC-4C3F-8CD3-712E99C0140B}" destId="{C7A4AF07-7A17-4EF9-B85C-48DD23B91A7B}" srcOrd="0" destOrd="0" presId="urn:microsoft.com/office/officeart/2005/8/layout/orgChart1"/>
    <dgm:cxn modelId="{59FC75B1-D958-A845-A2DB-262EA3840E30}" type="presOf" srcId="{53D753E7-501F-4190-B066-FF1442B04368}" destId="{BC8DCFC8-CDB3-4F74-A26D-B5D2BEA768E2}" srcOrd="0" destOrd="0" presId="urn:microsoft.com/office/officeart/2005/8/layout/orgChart1"/>
    <dgm:cxn modelId="{AB75861B-E4B4-4F9D-BCCE-E71C7B245F2C}" srcId="{70218714-141A-4FAC-9FA2-EEB910CEB7BA}" destId="{AC5A0B76-6596-4B8C-9EBF-99E5B0CB7333}" srcOrd="6" destOrd="0" parTransId="{5C79A9A6-7F83-4634-B3B7-E2454855A5F9}" sibTransId="{E7067590-38BF-4DF3-A0F9-A0AE42E9927E}"/>
    <dgm:cxn modelId="{C9CDCEC2-F9DA-BD45-9126-09C99C1B0B55}" type="presOf" srcId="{D45D8077-51E7-48C0-ACA3-43BA6E57C12A}" destId="{E0F20C04-9203-4CA2-9AEC-3F1D54278EA3}" srcOrd="0" destOrd="0" presId="urn:microsoft.com/office/officeart/2005/8/layout/orgChart1"/>
    <dgm:cxn modelId="{641FFF94-6AAA-1F41-8855-C78ED2CEAFBF}" type="presOf" srcId="{AC5A0B76-6596-4B8C-9EBF-99E5B0CB7333}" destId="{111A4F16-B34D-48F9-A94D-027C6E0D4D56}" srcOrd="0" destOrd="0" presId="urn:microsoft.com/office/officeart/2005/8/layout/orgChart1"/>
    <dgm:cxn modelId="{FE699099-42C8-4CCF-95FF-61D798C1E420}" srcId="{70218714-141A-4FAC-9FA2-EEB910CEB7BA}" destId="{53D753E7-501F-4190-B066-FF1442B04368}" srcOrd="4" destOrd="0" parTransId="{C0FE826F-C614-4B15-835C-5762EEFD5651}" sibTransId="{2B5E599E-7514-42DB-A0A5-D48699D5EE1E}"/>
    <dgm:cxn modelId="{4F5AE96E-9221-E04F-9580-FD87058797D2}" type="presOf" srcId="{797E4F48-D985-453D-B73B-675D0E6590F0}" destId="{8643B35B-0E1D-4CCE-8532-86566ED2F931}" srcOrd="1" destOrd="0" presId="urn:microsoft.com/office/officeart/2005/8/layout/orgChart1"/>
    <dgm:cxn modelId="{1A71E915-7E5D-7E42-AEDE-684EFEA10451}" type="presOf" srcId="{53D753E7-501F-4190-B066-FF1442B04368}" destId="{98438E32-AE95-48EF-B352-D82487EBDD93}" srcOrd="1" destOrd="0" presId="urn:microsoft.com/office/officeart/2005/8/layout/orgChart1"/>
    <dgm:cxn modelId="{DB73F79E-5FC1-C84C-B2B9-CFD70F22D2BC}" type="presOf" srcId="{9342C599-846D-4EBD-AAF1-D4FA2C8E9F57}" destId="{91ADCDEF-58F0-4D58-AB0C-24F8870049A9}" srcOrd="0" destOrd="0" presId="urn:microsoft.com/office/officeart/2005/8/layout/orgChart1"/>
    <dgm:cxn modelId="{6BCC0298-82E5-3D46-B464-1CD47CFE87BE}" type="presOf" srcId="{9342C599-846D-4EBD-AAF1-D4FA2C8E9F57}" destId="{394EB3E7-0342-4C6E-B798-7F4EFB30B30E}" srcOrd="1" destOrd="0" presId="urn:microsoft.com/office/officeart/2005/8/layout/orgChart1"/>
    <dgm:cxn modelId="{593A3C64-2835-420D-B9D6-7C860E81B948}" srcId="{17DC997A-673B-4E07-A501-A78E0510BC71}" destId="{70218714-141A-4FAC-9FA2-EEB910CEB7BA}" srcOrd="0" destOrd="0" parTransId="{B693C6FC-DE19-48EF-8A9F-414DE9D83478}" sibTransId="{3C834AEF-DFF4-4ECB-B558-33EE670F7E01}"/>
    <dgm:cxn modelId="{56F2674D-E681-8E4E-AEF7-BB4D67C0948C}" type="presOf" srcId="{AC5A0B76-6596-4B8C-9EBF-99E5B0CB7333}" destId="{4F31A5CC-F339-4FA2-8112-591BCE65266E}" srcOrd="1" destOrd="0" presId="urn:microsoft.com/office/officeart/2005/8/layout/orgChart1"/>
    <dgm:cxn modelId="{B5E207CE-5B6F-1842-8BB3-D194AFBC44C1}" type="presOf" srcId="{1AC5529B-2B89-4934-9D95-AECE7F86FE13}" destId="{5215D739-1D9B-4870-8A36-F65F706C69BE}" srcOrd="0" destOrd="0" presId="urn:microsoft.com/office/officeart/2005/8/layout/orgChart1"/>
    <dgm:cxn modelId="{D289C9C8-6703-4D06-84B5-B889B543DA8E}" srcId="{70218714-141A-4FAC-9FA2-EEB910CEB7BA}" destId="{9342C599-846D-4EBD-AAF1-D4FA2C8E9F57}" srcOrd="0" destOrd="0" parTransId="{A1B05F7F-09C7-48FC-92BC-CA38806EEE3B}" sibTransId="{C4ED6797-CC2C-43C7-AB8C-78A0C83F5793}"/>
    <dgm:cxn modelId="{BB8AA5CE-E0DB-3041-A0E4-BBDFEE0DEE64}" type="presOf" srcId="{1AC5529B-2B89-4934-9D95-AECE7F86FE13}" destId="{31C4B061-8ECF-482D-8776-9203BDAFE4E6}" srcOrd="1" destOrd="0" presId="urn:microsoft.com/office/officeart/2005/8/layout/orgChart1"/>
    <dgm:cxn modelId="{2156B48D-E752-6C4B-9C3D-B6D1918C94A1}" type="presParOf" srcId="{7DAEB303-4678-4019-91D5-D7D3ACECAFE8}" destId="{E51472D6-D816-4D00-B10F-84A3363F0018}" srcOrd="0" destOrd="0" presId="urn:microsoft.com/office/officeart/2005/8/layout/orgChart1"/>
    <dgm:cxn modelId="{82DDC01D-14E5-C14E-A8AB-F3D6701BA00D}" type="presParOf" srcId="{E51472D6-D816-4D00-B10F-84A3363F0018}" destId="{4A97900E-5C6D-4F2B-996B-C89E63A6E661}" srcOrd="0" destOrd="0" presId="urn:microsoft.com/office/officeart/2005/8/layout/orgChart1"/>
    <dgm:cxn modelId="{93CCBBCB-F368-E046-B511-584AD60209F2}" type="presParOf" srcId="{4A97900E-5C6D-4F2B-996B-C89E63A6E661}" destId="{BB71EBC2-3D2B-47B7-9376-5902CCB04C53}" srcOrd="0" destOrd="0" presId="urn:microsoft.com/office/officeart/2005/8/layout/orgChart1"/>
    <dgm:cxn modelId="{07E5A80B-B172-6E44-835D-7103817F6C56}" type="presParOf" srcId="{4A97900E-5C6D-4F2B-996B-C89E63A6E661}" destId="{2F68EC8B-1E9F-45B1-984D-187602C81953}" srcOrd="1" destOrd="0" presId="urn:microsoft.com/office/officeart/2005/8/layout/orgChart1"/>
    <dgm:cxn modelId="{99E5590E-E222-7141-AC4C-BE31AD96E079}" type="presParOf" srcId="{E51472D6-D816-4D00-B10F-84A3363F0018}" destId="{50C89C68-7B2A-40D4-92F3-DC25D032644E}" srcOrd="1" destOrd="0" presId="urn:microsoft.com/office/officeart/2005/8/layout/orgChart1"/>
    <dgm:cxn modelId="{53108192-70F8-0946-ABCE-83D1480A51F1}" type="presParOf" srcId="{50C89C68-7B2A-40D4-92F3-DC25D032644E}" destId="{631889CE-C995-425D-8B9D-27CFE9ACAE4A}" srcOrd="0" destOrd="0" presId="urn:microsoft.com/office/officeart/2005/8/layout/orgChart1"/>
    <dgm:cxn modelId="{BCD3DD34-DE60-914D-88C4-A1024B12B017}" type="presParOf" srcId="{50C89C68-7B2A-40D4-92F3-DC25D032644E}" destId="{D147F538-80A5-49A3-B780-01F9C8D0F902}" srcOrd="1" destOrd="0" presId="urn:microsoft.com/office/officeart/2005/8/layout/orgChart1"/>
    <dgm:cxn modelId="{F5A0AF5F-AA3A-BA4A-B146-67D8A1D890D7}" type="presParOf" srcId="{D147F538-80A5-49A3-B780-01F9C8D0F902}" destId="{8ADCDE50-2C4F-4617-8A0F-91E369D880F3}" srcOrd="0" destOrd="0" presId="urn:microsoft.com/office/officeart/2005/8/layout/orgChart1"/>
    <dgm:cxn modelId="{9FB4AED9-2B2E-FC45-B049-494CE43F0ED5}" type="presParOf" srcId="{8ADCDE50-2C4F-4617-8A0F-91E369D880F3}" destId="{91ADCDEF-58F0-4D58-AB0C-24F8870049A9}" srcOrd="0" destOrd="0" presId="urn:microsoft.com/office/officeart/2005/8/layout/orgChart1"/>
    <dgm:cxn modelId="{D2926197-6A2B-8F4D-9012-10A2A1189DE4}" type="presParOf" srcId="{8ADCDE50-2C4F-4617-8A0F-91E369D880F3}" destId="{394EB3E7-0342-4C6E-B798-7F4EFB30B30E}" srcOrd="1" destOrd="0" presId="urn:microsoft.com/office/officeart/2005/8/layout/orgChart1"/>
    <dgm:cxn modelId="{847805F9-BCFA-4644-B9EB-895A78EC6C48}" type="presParOf" srcId="{D147F538-80A5-49A3-B780-01F9C8D0F902}" destId="{0EF1BB0C-C13C-45C5-BA23-F9D5283FBA34}" srcOrd="1" destOrd="0" presId="urn:microsoft.com/office/officeart/2005/8/layout/orgChart1"/>
    <dgm:cxn modelId="{E49FD2ED-094D-E949-ACE9-1BED62F26244}" type="presParOf" srcId="{D147F538-80A5-49A3-B780-01F9C8D0F902}" destId="{8D2CA9FD-2BFD-41FE-B494-30EE87072155}" srcOrd="2" destOrd="0" presId="urn:microsoft.com/office/officeart/2005/8/layout/orgChart1"/>
    <dgm:cxn modelId="{1E2B8D1D-1BC8-9144-9012-683A2F7EDCD8}" type="presParOf" srcId="{50C89C68-7B2A-40D4-92F3-DC25D032644E}" destId="{E0F20C04-9203-4CA2-9AEC-3F1D54278EA3}" srcOrd="2" destOrd="0" presId="urn:microsoft.com/office/officeart/2005/8/layout/orgChart1"/>
    <dgm:cxn modelId="{2C993A25-6E27-EA4E-B03B-566E5DB98009}" type="presParOf" srcId="{50C89C68-7B2A-40D4-92F3-DC25D032644E}" destId="{2839AE6A-F9A5-41FB-9C1E-67AA18B8B6CD}" srcOrd="3" destOrd="0" presId="urn:microsoft.com/office/officeart/2005/8/layout/orgChart1"/>
    <dgm:cxn modelId="{8C8AA98E-F32E-5441-9698-C873BE34E1D7}" type="presParOf" srcId="{2839AE6A-F9A5-41FB-9C1E-67AA18B8B6CD}" destId="{3FB009B2-855A-4EC6-A2FA-8FBA26D9ED10}" srcOrd="0" destOrd="0" presId="urn:microsoft.com/office/officeart/2005/8/layout/orgChart1"/>
    <dgm:cxn modelId="{C23F7095-736B-CE4D-9218-4227F1F26DF3}" type="presParOf" srcId="{3FB009B2-855A-4EC6-A2FA-8FBA26D9ED10}" destId="{41302D2D-F4A4-4C6D-AC80-0A2EE16AE4C3}" srcOrd="0" destOrd="0" presId="urn:microsoft.com/office/officeart/2005/8/layout/orgChart1"/>
    <dgm:cxn modelId="{F3588E77-02A2-A149-9B96-8FFD48F895FB}" type="presParOf" srcId="{3FB009B2-855A-4EC6-A2FA-8FBA26D9ED10}" destId="{8643B35B-0E1D-4CCE-8532-86566ED2F931}" srcOrd="1" destOrd="0" presId="urn:microsoft.com/office/officeart/2005/8/layout/orgChart1"/>
    <dgm:cxn modelId="{36B25B92-BF38-9F47-86CD-B9FF340ABAAF}" type="presParOf" srcId="{2839AE6A-F9A5-41FB-9C1E-67AA18B8B6CD}" destId="{5BB11AF1-170B-498E-9ABB-B0228F7505BB}" srcOrd="1" destOrd="0" presId="urn:microsoft.com/office/officeart/2005/8/layout/orgChart1"/>
    <dgm:cxn modelId="{4EB3F859-0B48-5948-A6CF-E1C81F6990FD}" type="presParOf" srcId="{2839AE6A-F9A5-41FB-9C1E-67AA18B8B6CD}" destId="{FBAE734C-E735-4A30-AA81-B8C22B58187E}" srcOrd="2" destOrd="0" presId="urn:microsoft.com/office/officeart/2005/8/layout/orgChart1"/>
    <dgm:cxn modelId="{CAA19B66-7DC9-4745-BC57-3A486ACF3B09}" type="presParOf" srcId="{50C89C68-7B2A-40D4-92F3-DC25D032644E}" destId="{7C6052F2-B115-4802-A5B5-08F0D2C82787}" srcOrd="4" destOrd="0" presId="urn:microsoft.com/office/officeart/2005/8/layout/orgChart1"/>
    <dgm:cxn modelId="{7C1AE05A-E6CC-7840-9086-04AF331BB0C6}" type="presParOf" srcId="{50C89C68-7B2A-40D4-92F3-DC25D032644E}" destId="{4C867C4A-CBF1-44E4-A212-DFA65C9891AB}" srcOrd="5" destOrd="0" presId="urn:microsoft.com/office/officeart/2005/8/layout/orgChart1"/>
    <dgm:cxn modelId="{F07E7317-7AFF-5F43-B5E8-0984005B3184}" type="presParOf" srcId="{4C867C4A-CBF1-44E4-A212-DFA65C9891AB}" destId="{579DC242-8490-4C64-B8A2-808A93B168EE}" srcOrd="0" destOrd="0" presId="urn:microsoft.com/office/officeart/2005/8/layout/orgChart1"/>
    <dgm:cxn modelId="{7ED77C27-5F09-8343-AD0F-68F101658E2C}" type="presParOf" srcId="{579DC242-8490-4C64-B8A2-808A93B168EE}" destId="{5215D739-1D9B-4870-8A36-F65F706C69BE}" srcOrd="0" destOrd="0" presId="urn:microsoft.com/office/officeart/2005/8/layout/orgChart1"/>
    <dgm:cxn modelId="{6002B96D-9549-7E49-9C4D-F7D803FB3850}" type="presParOf" srcId="{579DC242-8490-4C64-B8A2-808A93B168EE}" destId="{31C4B061-8ECF-482D-8776-9203BDAFE4E6}" srcOrd="1" destOrd="0" presId="urn:microsoft.com/office/officeart/2005/8/layout/orgChart1"/>
    <dgm:cxn modelId="{9E38A407-19CA-D54F-98D6-45829FB1147E}" type="presParOf" srcId="{4C867C4A-CBF1-44E4-A212-DFA65C9891AB}" destId="{CD9DFA2C-E6AC-4824-8FFF-892FFC27891D}" srcOrd="1" destOrd="0" presId="urn:microsoft.com/office/officeart/2005/8/layout/orgChart1"/>
    <dgm:cxn modelId="{7D959944-8994-E94D-9511-591A55180E2D}" type="presParOf" srcId="{4C867C4A-CBF1-44E4-A212-DFA65C9891AB}" destId="{2BE3E12E-E12B-4BE4-8DA9-A9B3843E28CD}" srcOrd="2" destOrd="0" presId="urn:microsoft.com/office/officeart/2005/8/layout/orgChart1"/>
    <dgm:cxn modelId="{D47C422C-64CD-9645-A054-F9D00A2B6902}" type="presParOf" srcId="{50C89C68-7B2A-40D4-92F3-DC25D032644E}" destId="{F28C445E-62AE-4ACD-AC85-A93C93D59FAB}" srcOrd="6" destOrd="0" presId="urn:microsoft.com/office/officeart/2005/8/layout/orgChart1"/>
    <dgm:cxn modelId="{B5AFD5F6-EE88-CE48-8611-4C912B7F6EDD}" type="presParOf" srcId="{50C89C68-7B2A-40D4-92F3-DC25D032644E}" destId="{37CBC1E7-7A52-45D4-B5DC-96266B0D3ED5}" srcOrd="7" destOrd="0" presId="urn:microsoft.com/office/officeart/2005/8/layout/orgChart1"/>
    <dgm:cxn modelId="{89A60EB1-33B4-9749-BCD3-380F8E9BCAEC}" type="presParOf" srcId="{37CBC1E7-7A52-45D4-B5DC-96266B0D3ED5}" destId="{A2AC8AA2-0C31-4A41-8960-7B2A552C581E}" srcOrd="0" destOrd="0" presId="urn:microsoft.com/office/officeart/2005/8/layout/orgChart1"/>
    <dgm:cxn modelId="{CCD77E39-3A68-1E4F-B2E1-3ADACE137B7E}" type="presParOf" srcId="{A2AC8AA2-0C31-4A41-8960-7B2A552C581E}" destId="{C7A4AF07-7A17-4EF9-B85C-48DD23B91A7B}" srcOrd="0" destOrd="0" presId="urn:microsoft.com/office/officeart/2005/8/layout/orgChart1"/>
    <dgm:cxn modelId="{7087A4BA-2EEB-A146-9B87-5B67348AABF7}" type="presParOf" srcId="{A2AC8AA2-0C31-4A41-8960-7B2A552C581E}" destId="{25FE2193-77A2-418D-BB35-7D892932E75D}" srcOrd="1" destOrd="0" presId="urn:microsoft.com/office/officeart/2005/8/layout/orgChart1"/>
    <dgm:cxn modelId="{FDF4335E-DC44-F64A-92ED-65D7E47521E0}" type="presParOf" srcId="{37CBC1E7-7A52-45D4-B5DC-96266B0D3ED5}" destId="{9A9D308E-BE17-49A8-B270-45A2D1752ECB}" srcOrd="1" destOrd="0" presId="urn:microsoft.com/office/officeart/2005/8/layout/orgChart1"/>
    <dgm:cxn modelId="{0EE3C6F3-0F63-C94D-9D60-B4DA0814A3F8}" type="presParOf" srcId="{37CBC1E7-7A52-45D4-B5DC-96266B0D3ED5}" destId="{CC2ADA13-0D5F-4033-96F3-2BFF18ADCE1F}" srcOrd="2" destOrd="0" presId="urn:microsoft.com/office/officeart/2005/8/layout/orgChart1"/>
    <dgm:cxn modelId="{E373A126-F21F-3B49-931D-16FBCDDC3A6A}" type="presParOf" srcId="{50C89C68-7B2A-40D4-92F3-DC25D032644E}" destId="{09D81848-BE58-4D33-9BE9-B2769AB8E0C3}" srcOrd="8" destOrd="0" presId="urn:microsoft.com/office/officeart/2005/8/layout/orgChart1"/>
    <dgm:cxn modelId="{95FC78FD-1537-094F-B53D-894F6BFD7D9B}" type="presParOf" srcId="{50C89C68-7B2A-40D4-92F3-DC25D032644E}" destId="{F3F1F777-75CB-4AD8-8992-43F616ACFD9B}" srcOrd="9" destOrd="0" presId="urn:microsoft.com/office/officeart/2005/8/layout/orgChart1"/>
    <dgm:cxn modelId="{43F72984-9C4D-C74E-B4E3-1C1D01736BC1}" type="presParOf" srcId="{F3F1F777-75CB-4AD8-8992-43F616ACFD9B}" destId="{1AEB9A25-8900-4904-968B-58A9CF7F6718}" srcOrd="0" destOrd="0" presId="urn:microsoft.com/office/officeart/2005/8/layout/orgChart1"/>
    <dgm:cxn modelId="{B1E4A7A6-C29A-AF4C-A9EE-67F0834E957F}" type="presParOf" srcId="{1AEB9A25-8900-4904-968B-58A9CF7F6718}" destId="{BC8DCFC8-CDB3-4F74-A26D-B5D2BEA768E2}" srcOrd="0" destOrd="0" presId="urn:microsoft.com/office/officeart/2005/8/layout/orgChart1"/>
    <dgm:cxn modelId="{B2566053-1A6B-714E-87E2-2D0BB9144A55}" type="presParOf" srcId="{1AEB9A25-8900-4904-968B-58A9CF7F6718}" destId="{98438E32-AE95-48EF-B352-D82487EBDD93}" srcOrd="1" destOrd="0" presId="urn:microsoft.com/office/officeart/2005/8/layout/orgChart1"/>
    <dgm:cxn modelId="{E4798A0E-1F05-7448-B1EB-59A6F9C35102}" type="presParOf" srcId="{F3F1F777-75CB-4AD8-8992-43F616ACFD9B}" destId="{DECDCEB6-42A5-48F0-80DF-7E6984967F15}" srcOrd="1" destOrd="0" presId="urn:microsoft.com/office/officeart/2005/8/layout/orgChart1"/>
    <dgm:cxn modelId="{D4F80A8C-4BF2-B944-B548-A1DBC7E91251}" type="presParOf" srcId="{F3F1F777-75CB-4AD8-8992-43F616ACFD9B}" destId="{2E9A2D91-0C3E-4122-99DA-6424552569F0}" srcOrd="2" destOrd="0" presId="urn:microsoft.com/office/officeart/2005/8/layout/orgChart1"/>
    <dgm:cxn modelId="{6CEE6653-18DA-C648-8E73-42D6956F7C51}" type="presParOf" srcId="{50C89C68-7B2A-40D4-92F3-DC25D032644E}" destId="{26E94B2A-E2D8-4984-A1BD-26B9CB9DD508}" srcOrd="10" destOrd="0" presId="urn:microsoft.com/office/officeart/2005/8/layout/orgChart1"/>
    <dgm:cxn modelId="{E4C4A80C-E70D-EB4C-A9E5-B1991B2C6B3F}" type="presParOf" srcId="{50C89C68-7B2A-40D4-92F3-DC25D032644E}" destId="{6219C566-78DD-47C9-B5D6-EB3700338D77}" srcOrd="11" destOrd="0" presId="urn:microsoft.com/office/officeart/2005/8/layout/orgChart1"/>
    <dgm:cxn modelId="{2268B742-67DC-D742-8E38-2B4BD6B70316}" type="presParOf" srcId="{6219C566-78DD-47C9-B5D6-EB3700338D77}" destId="{B3A1808F-5065-4AD8-95EE-D84660365FC2}" srcOrd="0" destOrd="0" presId="urn:microsoft.com/office/officeart/2005/8/layout/orgChart1"/>
    <dgm:cxn modelId="{0DBC1AFE-1008-F44A-A131-59F8E77C71A8}" type="presParOf" srcId="{B3A1808F-5065-4AD8-95EE-D84660365FC2}" destId="{D7A37FA9-94A7-4859-B485-8D8F2BB427A3}" srcOrd="0" destOrd="0" presId="urn:microsoft.com/office/officeart/2005/8/layout/orgChart1"/>
    <dgm:cxn modelId="{05B2C158-41A7-1A46-9FE1-B80EC16FF1E5}" type="presParOf" srcId="{B3A1808F-5065-4AD8-95EE-D84660365FC2}" destId="{30EF9E48-BC8A-446D-9EE6-258CF96FF79A}" srcOrd="1" destOrd="0" presId="urn:microsoft.com/office/officeart/2005/8/layout/orgChart1"/>
    <dgm:cxn modelId="{DA6DC654-38AA-9F42-94F9-F26B511385F4}" type="presParOf" srcId="{6219C566-78DD-47C9-B5D6-EB3700338D77}" destId="{4220C612-4A1D-40C8-9BBD-C089D23B4AE2}" srcOrd="1" destOrd="0" presId="urn:microsoft.com/office/officeart/2005/8/layout/orgChart1"/>
    <dgm:cxn modelId="{6931D4EA-F7B9-A248-9C7E-3C3A564A2AB6}" type="presParOf" srcId="{6219C566-78DD-47C9-B5D6-EB3700338D77}" destId="{4BD3E48D-F440-4ADA-A83C-F43B9AEF2F34}" srcOrd="2" destOrd="0" presId="urn:microsoft.com/office/officeart/2005/8/layout/orgChart1"/>
    <dgm:cxn modelId="{571E86CA-EE0F-9944-9A32-98A89A312566}" type="presParOf" srcId="{50C89C68-7B2A-40D4-92F3-DC25D032644E}" destId="{0DFDF26C-6283-44D3-9FDE-3ECBC049D911}" srcOrd="12" destOrd="0" presId="urn:microsoft.com/office/officeart/2005/8/layout/orgChart1"/>
    <dgm:cxn modelId="{FCB9C7D4-43A9-994A-97C3-30E81055A0B2}" type="presParOf" srcId="{50C89C68-7B2A-40D4-92F3-DC25D032644E}" destId="{9BEF1425-F478-4AA1-BD66-E92382C5407D}" srcOrd="13" destOrd="0" presId="urn:microsoft.com/office/officeart/2005/8/layout/orgChart1"/>
    <dgm:cxn modelId="{A1DEB824-1BCC-D247-9E9A-FF0E95402DB2}" type="presParOf" srcId="{9BEF1425-F478-4AA1-BD66-E92382C5407D}" destId="{B5F608D5-E5D4-48EB-9FB2-10F9A771B660}" srcOrd="0" destOrd="0" presId="urn:microsoft.com/office/officeart/2005/8/layout/orgChart1"/>
    <dgm:cxn modelId="{BC05D967-2733-F845-8883-0E407E19256D}" type="presParOf" srcId="{B5F608D5-E5D4-48EB-9FB2-10F9A771B660}" destId="{111A4F16-B34D-48F9-A94D-027C6E0D4D56}" srcOrd="0" destOrd="0" presId="urn:microsoft.com/office/officeart/2005/8/layout/orgChart1"/>
    <dgm:cxn modelId="{B59A63FF-C04C-2341-BCE4-FF64533F68EA}" type="presParOf" srcId="{B5F608D5-E5D4-48EB-9FB2-10F9A771B660}" destId="{4F31A5CC-F339-4FA2-8112-591BCE65266E}" srcOrd="1" destOrd="0" presId="urn:microsoft.com/office/officeart/2005/8/layout/orgChart1"/>
    <dgm:cxn modelId="{8A235608-A0A5-204A-80A8-BC789ED3B70E}" type="presParOf" srcId="{9BEF1425-F478-4AA1-BD66-E92382C5407D}" destId="{414F1199-DF32-45F4-8329-B1B2CD4DE583}" srcOrd="1" destOrd="0" presId="urn:microsoft.com/office/officeart/2005/8/layout/orgChart1"/>
    <dgm:cxn modelId="{BEF05976-CC71-554D-85A4-0A0067BFFB9D}" type="presParOf" srcId="{9BEF1425-F478-4AA1-BD66-E92382C5407D}" destId="{C2C6B912-67A9-401D-B2E6-771BD680679A}" srcOrd="2" destOrd="0" presId="urn:microsoft.com/office/officeart/2005/8/layout/orgChart1"/>
    <dgm:cxn modelId="{4C4B302A-186D-D44E-85CB-7C3185DE4023}" type="presParOf" srcId="{50C89C68-7B2A-40D4-92F3-DC25D032644E}" destId="{DD1A5AD0-9C3D-4314-893E-158C7A8A9A60}" srcOrd="14" destOrd="0" presId="urn:microsoft.com/office/officeart/2005/8/layout/orgChart1"/>
    <dgm:cxn modelId="{3727F427-6579-C946-AEA3-571150328F71}" type="presParOf" srcId="{50C89C68-7B2A-40D4-92F3-DC25D032644E}" destId="{474F9D11-F3C0-4556-874B-BBEBD7710BC9}" srcOrd="15" destOrd="0" presId="urn:microsoft.com/office/officeart/2005/8/layout/orgChart1"/>
    <dgm:cxn modelId="{A2241DF6-EF46-2F4C-A15C-CE1C7C81CB3C}" type="presParOf" srcId="{474F9D11-F3C0-4556-874B-BBEBD7710BC9}" destId="{73AD012F-3A3B-4AA8-A77C-8CA17D6924CE}" srcOrd="0" destOrd="0" presId="urn:microsoft.com/office/officeart/2005/8/layout/orgChart1"/>
    <dgm:cxn modelId="{5BDC6067-C6B7-C940-A80A-D61CB57E1888}" type="presParOf" srcId="{73AD012F-3A3B-4AA8-A77C-8CA17D6924CE}" destId="{04001E98-B023-4840-B749-E9371489A395}" srcOrd="0" destOrd="0" presId="urn:microsoft.com/office/officeart/2005/8/layout/orgChart1"/>
    <dgm:cxn modelId="{94B19C9B-EF8E-D44C-BACF-F7C7DD1267CF}" type="presParOf" srcId="{73AD012F-3A3B-4AA8-A77C-8CA17D6924CE}" destId="{707FE96D-A3DE-4774-A149-5BD932436239}" srcOrd="1" destOrd="0" presId="urn:microsoft.com/office/officeart/2005/8/layout/orgChart1"/>
    <dgm:cxn modelId="{8F100367-0765-7442-B587-EED180FC74D9}" type="presParOf" srcId="{474F9D11-F3C0-4556-874B-BBEBD7710BC9}" destId="{B2D646C5-6838-4395-8D03-59A01B0948D9}" srcOrd="1" destOrd="0" presId="urn:microsoft.com/office/officeart/2005/8/layout/orgChart1"/>
    <dgm:cxn modelId="{040D17D0-3DCB-4146-AB3F-5E8AF6E31127}" type="presParOf" srcId="{474F9D11-F3C0-4556-874B-BBEBD7710BC9}" destId="{34813774-36B0-46AF-8772-47CD08521F16}" srcOrd="2" destOrd="0" presId="urn:microsoft.com/office/officeart/2005/8/layout/orgChart1"/>
    <dgm:cxn modelId="{36A81D6E-1BEB-DD48-8765-0526E0A621F6}" type="presParOf" srcId="{E51472D6-D816-4D00-B10F-84A3363F0018}" destId="{6C8A5A4C-7E0D-418A-AFD3-0E93ADCFA51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D06403-4C4A-AE45-8A72-85D6B6605EB5}" type="doc">
      <dgm:prSet loTypeId="urn:microsoft.com/office/officeart/2008/layout/RadialCluster" loCatId="" qsTypeId="urn:microsoft.com/office/officeart/2005/8/quickstyle/simple4" qsCatId="simple" csTypeId="urn:microsoft.com/office/officeart/2005/8/colors/accent2_2" csCatId="accent2" phldr="1"/>
      <dgm:spPr/>
      <dgm:t>
        <a:bodyPr/>
        <a:lstStyle/>
        <a:p>
          <a:endParaRPr lang="en-US"/>
        </a:p>
      </dgm:t>
    </dgm:pt>
    <dgm:pt modelId="{BD1F3391-579E-6D4F-811D-8F3C5ED972F2}">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smtClean="0"/>
            <a:t>Entity</a:t>
          </a:r>
          <a:endParaRPr lang="en-US" dirty="0"/>
        </a:p>
      </dgm:t>
    </dgm:pt>
    <dgm:pt modelId="{51E8E7B0-E356-D64F-98D6-0D7AB700C291}" type="parTrans" cxnId="{52356B42-C95E-DD42-B0BD-79CE215BF0EB}">
      <dgm:prSet/>
      <dgm:spPr/>
      <dgm:t>
        <a:bodyPr/>
        <a:lstStyle/>
        <a:p>
          <a:endParaRPr lang="en-US"/>
        </a:p>
      </dgm:t>
    </dgm:pt>
    <dgm:pt modelId="{CD03A038-8F1C-234A-BAA5-C7E63FAB75DE}" type="sibTrans" cxnId="{52356B42-C95E-DD42-B0BD-79CE215BF0EB}">
      <dgm:prSet/>
      <dgm:spPr/>
      <dgm:t>
        <a:bodyPr/>
        <a:lstStyle/>
        <a:p>
          <a:endParaRPr lang="en-US"/>
        </a:p>
      </dgm:t>
    </dgm:pt>
    <dgm:pt modelId="{7696CAE3-2848-5145-9CFA-628CED464382}">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Controls</a:t>
          </a:r>
          <a:endParaRPr lang="en-US" dirty="0"/>
        </a:p>
      </dgm:t>
    </dgm:pt>
    <dgm:pt modelId="{AE4956D0-C69A-AF4C-A9DD-F2A9AB30569A}" type="parTrans" cxnId="{E07F172D-4FED-AA42-992B-FB727434EBC3}">
      <dgm:prSet/>
      <dgm:spPr/>
      <dgm:t>
        <a:bodyPr/>
        <a:lstStyle/>
        <a:p>
          <a:endParaRPr lang="en-US"/>
        </a:p>
      </dgm:t>
    </dgm:pt>
    <dgm:pt modelId="{494E7D50-DD98-AE44-8EC7-0B96203ACECE}" type="sibTrans" cxnId="{E07F172D-4FED-AA42-992B-FB727434EBC3}">
      <dgm:prSet/>
      <dgm:spPr/>
      <dgm:t>
        <a:bodyPr/>
        <a:lstStyle/>
        <a:p>
          <a:endParaRPr lang="en-US"/>
        </a:p>
      </dgm:t>
    </dgm:pt>
    <dgm:pt modelId="{DBD05517-332E-E14A-9223-985C696C723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Monitor</a:t>
          </a:r>
          <a:endParaRPr lang="en-US" dirty="0"/>
        </a:p>
      </dgm:t>
    </dgm:pt>
    <dgm:pt modelId="{9792C69C-DE1F-3346-87C3-8F05D84856C0}" type="parTrans" cxnId="{992D48EB-84C3-DD4E-9285-BD72A7A2960E}">
      <dgm:prSet/>
      <dgm:spPr/>
      <dgm:t>
        <a:bodyPr/>
        <a:lstStyle/>
        <a:p>
          <a:endParaRPr lang="en-US"/>
        </a:p>
      </dgm:t>
    </dgm:pt>
    <dgm:pt modelId="{E1D4CF22-CE38-A645-B519-FE4CBC039709}" type="sibTrans" cxnId="{992D48EB-84C3-DD4E-9285-BD72A7A2960E}">
      <dgm:prSet/>
      <dgm:spPr/>
      <dgm:t>
        <a:bodyPr/>
        <a:lstStyle/>
        <a:p>
          <a:endParaRPr lang="en-US"/>
        </a:p>
      </dgm:t>
    </dgm:pt>
    <dgm:pt modelId="{FF4F76D8-EAD7-C04F-8E9B-30DE873CDA33}">
      <dgm:prSet phldrT="[Text]"/>
      <dgm:spPr/>
      <dgm:t>
        <a:bodyPr/>
        <a:lstStyle/>
        <a:p>
          <a:r>
            <a:rPr lang="en-US" dirty="0" smtClean="0"/>
            <a:t>SSCM</a:t>
          </a:r>
          <a:endParaRPr lang="en-US" dirty="0"/>
        </a:p>
      </dgm:t>
    </dgm:pt>
    <dgm:pt modelId="{01CC8D41-452C-E540-96CA-8555522050B1}" type="parTrans" cxnId="{22BFD40A-2305-B844-8473-E638FA7FF962}">
      <dgm:prSet/>
      <dgm:spPr/>
      <dgm:t>
        <a:bodyPr/>
        <a:lstStyle/>
        <a:p>
          <a:endParaRPr lang="en-US"/>
        </a:p>
      </dgm:t>
    </dgm:pt>
    <dgm:pt modelId="{D5C05AC1-1E51-2D4A-A684-F672BAFFED5A}" type="sibTrans" cxnId="{22BFD40A-2305-B844-8473-E638FA7FF962}">
      <dgm:prSet/>
      <dgm:spPr/>
      <dgm:t>
        <a:bodyPr/>
        <a:lstStyle/>
        <a:p>
          <a:endParaRPr lang="en-US"/>
        </a:p>
      </dgm:t>
    </dgm:pt>
    <dgm:pt modelId="{A783D4BA-4FB8-0743-92C2-885B2A608A05}">
      <dgm:prSet phldrT="[Text]"/>
      <dgm:spPr/>
      <dgm:t>
        <a:bodyPr/>
        <a:lstStyle/>
        <a:p>
          <a:r>
            <a:rPr lang="en-US" dirty="0" smtClean="0"/>
            <a:t>Chef</a:t>
          </a:r>
          <a:endParaRPr lang="en-US" dirty="0"/>
        </a:p>
      </dgm:t>
    </dgm:pt>
    <dgm:pt modelId="{D2CC66FA-8A95-214E-B225-8513A44122FF}" type="parTrans" cxnId="{3A34D6CD-88A6-3F4B-9712-4C7154B63D24}">
      <dgm:prSet/>
      <dgm:spPr/>
      <dgm:t>
        <a:bodyPr/>
        <a:lstStyle/>
        <a:p>
          <a:endParaRPr lang="en-US"/>
        </a:p>
      </dgm:t>
    </dgm:pt>
    <dgm:pt modelId="{2848EA42-8CEA-974F-BEE8-4637C9AC7DB6}" type="sibTrans" cxnId="{3A34D6CD-88A6-3F4B-9712-4C7154B63D24}">
      <dgm:prSet/>
      <dgm:spPr/>
      <dgm:t>
        <a:bodyPr/>
        <a:lstStyle/>
        <a:p>
          <a:endParaRPr lang="en-US"/>
        </a:p>
      </dgm:t>
    </dgm:pt>
    <dgm:pt modelId="{BF00F5D1-5221-6846-8734-A74333E6AA9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Audit</a:t>
          </a:r>
          <a:endParaRPr lang="en-US" dirty="0"/>
        </a:p>
      </dgm:t>
    </dgm:pt>
    <dgm:pt modelId="{7C808623-891A-834A-853D-39A737B97D78}" type="parTrans" cxnId="{79EC0662-289B-0B41-B76E-F619B077E2F8}">
      <dgm:prSet/>
      <dgm:spPr/>
      <dgm:t>
        <a:bodyPr/>
        <a:lstStyle/>
        <a:p>
          <a:endParaRPr lang="en-US"/>
        </a:p>
      </dgm:t>
    </dgm:pt>
    <dgm:pt modelId="{70E5ED22-A9CA-B044-9B23-497D198A2383}" type="sibTrans" cxnId="{79EC0662-289B-0B41-B76E-F619B077E2F8}">
      <dgm:prSet/>
      <dgm:spPr/>
      <dgm:t>
        <a:bodyPr/>
        <a:lstStyle/>
        <a:p>
          <a:endParaRPr lang="en-US"/>
        </a:p>
      </dgm:t>
    </dgm:pt>
    <dgm:pt modelId="{9FB45F71-3116-FD41-AFE6-F8FF28C42D5F}">
      <dgm:prSet phldrT="[Text]"/>
      <dgm:spPr/>
      <dgm:t>
        <a:bodyPr/>
        <a:lstStyle/>
        <a:p>
          <a:r>
            <a:rPr lang="en-US" dirty="0" smtClean="0"/>
            <a:t>Tripwire</a:t>
          </a:r>
          <a:endParaRPr lang="en-US" dirty="0"/>
        </a:p>
      </dgm:t>
    </dgm:pt>
    <dgm:pt modelId="{FA33F199-476B-9248-B551-DCFF371CAFA7}" type="parTrans" cxnId="{18443C10-1CA1-B444-90C1-A8A4444C97C8}">
      <dgm:prSet/>
      <dgm:spPr/>
      <dgm:t>
        <a:bodyPr/>
        <a:lstStyle/>
        <a:p>
          <a:endParaRPr lang="en-US"/>
        </a:p>
      </dgm:t>
    </dgm:pt>
    <dgm:pt modelId="{787DBC6B-97BD-7B43-9604-718666C75275}" type="sibTrans" cxnId="{18443C10-1CA1-B444-90C1-A8A4444C97C8}">
      <dgm:prSet/>
      <dgm:spPr/>
      <dgm:t>
        <a:bodyPr/>
        <a:lstStyle/>
        <a:p>
          <a:endParaRPr lang="en-US"/>
        </a:p>
      </dgm:t>
    </dgm:pt>
    <dgm:pt modelId="{0D64BBEE-7CC5-2B4D-8BDA-25213AC9296C}">
      <dgm:prSet phldrT="[Text]"/>
      <dgm:spPr/>
      <dgm:t>
        <a:bodyPr/>
        <a:lstStyle/>
        <a:p>
          <a:r>
            <a:rPr lang="en-US" dirty="0" smtClean="0"/>
            <a:t>AD </a:t>
          </a:r>
          <a:endParaRPr lang="en-US" dirty="0"/>
        </a:p>
      </dgm:t>
    </dgm:pt>
    <dgm:pt modelId="{FC2A3188-F05C-704F-9B5F-D0805BACC3EA}" type="parTrans" cxnId="{17B5B212-9ACB-8445-85BF-4649DE7FE123}">
      <dgm:prSet/>
      <dgm:spPr/>
      <dgm:t>
        <a:bodyPr/>
        <a:lstStyle/>
        <a:p>
          <a:endParaRPr lang="en-US"/>
        </a:p>
      </dgm:t>
    </dgm:pt>
    <dgm:pt modelId="{8E6B5096-EFF9-2244-AE44-CAA7157E244A}" type="sibTrans" cxnId="{17B5B212-9ACB-8445-85BF-4649DE7FE123}">
      <dgm:prSet/>
      <dgm:spPr/>
      <dgm:t>
        <a:bodyPr/>
        <a:lstStyle/>
        <a:p>
          <a:endParaRPr lang="en-US"/>
        </a:p>
      </dgm:t>
    </dgm:pt>
    <dgm:pt modelId="{6EB1A3DE-C42A-8E4F-983E-769CE39F7540}">
      <dgm:prSet phldrT="[Text]"/>
      <dgm:spPr/>
      <dgm:t>
        <a:bodyPr/>
        <a:lstStyle/>
        <a:p>
          <a:r>
            <a:rPr lang="en-US" dirty="0" smtClean="0"/>
            <a:t>Graphing</a:t>
          </a:r>
          <a:endParaRPr lang="en-US" dirty="0"/>
        </a:p>
      </dgm:t>
    </dgm:pt>
    <dgm:pt modelId="{9A864682-5ECF-7544-B946-8ABB576C6A8A}" type="parTrans" cxnId="{CA1F9607-A783-B149-BBD5-CB4E744E2098}">
      <dgm:prSet/>
      <dgm:spPr/>
      <dgm:t>
        <a:bodyPr/>
        <a:lstStyle/>
        <a:p>
          <a:endParaRPr lang="en-US"/>
        </a:p>
      </dgm:t>
    </dgm:pt>
    <dgm:pt modelId="{D3FC4650-8A6E-4445-A004-EA99EE50C84D}" type="sibTrans" cxnId="{CA1F9607-A783-B149-BBD5-CB4E744E2098}">
      <dgm:prSet/>
      <dgm:spPr/>
      <dgm:t>
        <a:bodyPr/>
        <a:lstStyle/>
        <a:p>
          <a:endParaRPr lang="en-US"/>
        </a:p>
      </dgm:t>
    </dgm:pt>
    <dgm:pt modelId="{8B1672D0-357F-9A4E-A811-F53360BE1BAD}">
      <dgm:prSet phldrT="[Text]"/>
      <dgm:spPr/>
      <dgm:t>
        <a:bodyPr/>
        <a:lstStyle/>
        <a:p>
          <a:r>
            <a:rPr lang="en-US" dirty="0" smtClean="0"/>
            <a:t>Intel</a:t>
          </a:r>
          <a:endParaRPr lang="en-US" dirty="0"/>
        </a:p>
      </dgm:t>
    </dgm:pt>
    <dgm:pt modelId="{D3374DA6-D4EA-F14C-A908-46A8AB96D569}" type="parTrans" cxnId="{7E0A32C6-B47C-1546-84A5-A86827E807B4}">
      <dgm:prSet/>
      <dgm:spPr/>
      <dgm:t>
        <a:bodyPr/>
        <a:lstStyle/>
        <a:p>
          <a:endParaRPr lang="en-US"/>
        </a:p>
      </dgm:t>
    </dgm:pt>
    <dgm:pt modelId="{5E63AA07-8049-7E4F-ACC8-ABE5B0B82EAC}" type="sibTrans" cxnId="{7E0A32C6-B47C-1546-84A5-A86827E807B4}">
      <dgm:prSet/>
      <dgm:spPr/>
      <dgm:t>
        <a:bodyPr/>
        <a:lstStyle/>
        <a:p>
          <a:endParaRPr lang="en-US"/>
        </a:p>
      </dgm:t>
    </dgm:pt>
    <dgm:pt modelId="{B476DC81-82CD-534B-8845-C777BE9004F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Exposure</a:t>
          </a:r>
          <a:endParaRPr lang="en-US" dirty="0"/>
        </a:p>
      </dgm:t>
    </dgm:pt>
    <dgm:pt modelId="{CE6384A5-EBB2-574A-ADD6-DE3B8DD3192F}" type="parTrans" cxnId="{EED7A7A1-DCD8-D74C-94B5-7A7C0E983575}">
      <dgm:prSet/>
      <dgm:spPr/>
      <dgm:t>
        <a:bodyPr/>
        <a:lstStyle/>
        <a:p>
          <a:endParaRPr lang="en-US"/>
        </a:p>
      </dgm:t>
    </dgm:pt>
    <dgm:pt modelId="{54C2C926-22A2-BA46-8EEA-0D83FDC0A9CB}" type="sibTrans" cxnId="{EED7A7A1-DCD8-D74C-94B5-7A7C0E983575}">
      <dgm:prSet/>
      <dgm:spPr/>
      <dgm:t>
        <a:bodyPr/>
        <a:lstStyle/>
        <a:p>
          <a:endParaRPr lang="en-US"/>
        </a:p>
      </dgm:t>
    </dgm:pt>
    <dgm:pt modelId="{D77C04AC-AF97-A140-9227-AD5B95E0F712}">
      <dgm:prSet phldrT="[Text]"/>
      <dgm:spPr/>
      <dgm:t>
        <a:bodyPr/>
        <a:lstStyle/>
        <a:p>
          <a:r>
            <a:rPr lang="en-US" dirty="0" err="1" smtClean="0"/>
            <a:t>Nmap</a:t>
          </a:r>
          <a:endParaRPr lang="en-US" dirty="0"/>
        </a:p>
      </dgm:t>
    </dgm:pt>
    <dgm:pt modelId="{0ADD1945-EE56-0147-917C-146793140F7B}" type="parTrans" cxnId="{7D523FB6-3702-D644-8B74-3B9DFB6E9134}">
      <dgm:prSet/>
      <dgm:spPr/>
      <dgm:t>
        <a:bodyPr/>
        <a:lstStyle/>
        <a:p>
          <a:endParaRPr lang="en-US"/>
        </a:p>
      </dgm:t>
    </dgm:pt>
    <dgm:pt modelId="{52914A31-6566-DD4C-AF4F-23E90DE5C003}" type="sibTrans" cxnId="{7D523FB6-3702-D644-8B74-3B9DFB6E9134}">
      <dgm:prSet/>
      <dgm:spPr/>
      <dgm:t>
        <a:bodyPr/>
        <a:lstStyle/>
        <a:p>
          <a:endParaRPr lang="en-US"/>
        </a:p>
      </dgm:t>
    </dgm:pt>
    <dgm:pt modelId="{6F3A712D-9E3D-244A-8D26-04821C40BF8C}">
      <dgm:prSet phldrT="[Text]"/>
      <dgm:spPr/>
      <dgm:t>
        <a:bodyPr/>
        <a:lstStyle/>
        <a:p>
          <a:r>
            <a:rPr lang="en-US" dirty="0" smtClean="0"/>
            <a:t>Nessus</a:t>
          </a:r>
          <a:endParaRPr lang="en-US" dirty="0"/>
        </a:p>
      </dgm:t>
    </dgm:pt>
    <dgm:pt modelId="{8A6395E4-8C6F-FC48-BC43-B0AC5531EE79}" type="parTrans" cxnId="{4F51B233-421C-D040-92AF-95F8814CEE1D}">
      <dgm:prSet/>
      <dgm:spPr/>
      <dgm:t>
        <a:bodyPr/>
        <a:lstStyle/>
        <a:p>
          <a:endParaRPr lang="en-US"/>
        </a:p>
      </dgm:t>
    </dgm:pt>
    <dgm:pt modelId="{C5742655-6B89-C849-9AAB-06BB33E37895}" type="sibTrans" cxnId="{4F51B233-421C-D040-92AF-95F8814CEE1D}">
      <dgm:prSet/>
      <dgm:spPr/>
      <dgm:t>
        <a:bodyPr/>
        <a:lstStyle/>
        <a:p>
          <a:endParaRPr lang="en-US"/>
        </a:p>
      </dgm:t>
    </dgm:pt>
    <dgm:pt modelId="{1BA84B93-9730-AA4C-B0D8-4270383EDBF1}" type="pres">
      <dgm:prSet presAssocID="{61D06403-4C4A-AE45-8A72-85D6B6605EB5}" presName="Name0" presStyleCnt="0">
        <dgm:presLayoutVars>
          <dgm:chMax val="1"/>
          <dgm:chPref val="1"/>
          <dgm:dir/>
          <dgm:animOne val="branch"/>
          <dgm:animLvl val="lvl"/>
        </dgm:presLayoutVars>
      </dgm:prSet>
      <dgm:spPr/>
      <dgm:t>
        <a:bodyPr/>
        <a:lstStyle/>
        <a:p>
          <a:endParaRPr lang="en-US"/>
        </a:p>
      </dgm:t>
    </dgm:pt>
    <dgm:pt modelId="{55F13D25-C0ED-7D4E-8ED9-CF1FF62B0466}" type="pres">
      <dgm:prSet presAssocID="{BD1F3391-579E-6D4F-811D-8F3C5ED972F2}" presName="textCenter" presStyleLbl="node1" presStyleIdx="0" presStyleCnt="13"/>
      <dgm:spPr/>
      <dgm:t>
        <a:bodyPr/>
        <a:lstStyle/>
        <a:p>
          <a:endParaRPr lang="en-US"/>
        </a:p>
      </dgm:t>
    </dgm:pt>
    <dgm:pt modelId="{71E7B424-1B76-3C4A-8211-E655B39023E4}" type="pres">
      <dgm:prSet presAssocID="{BD1F3391-579E-6D4F-811D-8F3C5ED972F2}" presName="cycle_1" presStyleCnt="0"/>
      <dgm:spPr/>
      <dgm:t>
        <a:bodyPr/>
        <a:lstStyle/>
        <a:p>
          <a:endParaRPr lang="en-US"/>
        </a:p>
      </dgm:t>
    </dgm:pt>
    <dgm:pt modelId="{4C62F667-9962-904B-B6AD-67D0C45F3FC1}" type="pres">
      <dgm:prSet presAssocID="{7696CAE3-2848-5145-9CFA-628CED464382}" presName="childCenter1" presStyleLbl="node1" presStyleIdx="1" presStyleCnt="13" custScaleX="136816" custScaleY="118125"/>
      <dgm:spPr/>
      <dgm:t>
        <a:bodyPr/>
        <a:lstStyle/>
        <a:p>
          <a:endParaRPr lang="en-US"/>
        </a:p>
      </dgm:t>
    </dgm:pt>
    <dgm:pt modelId="{FDC4716A-E0E8-664F-9255-04F07B2EA05C}" type="pres">
      <dgm:prSet presAssocID="{01CC8D41-452C-E540-96CA-8555522050B1}" presName="Name141" presStyleLbl="parChTrans1D3" presStyleIdx="0" presStyleCnt="8"/>
      <dgm:spPr/>
      <dgm:t>
        <a:bodyPr/>
        <a:lstStyle/>
        <a:p>
          <a:endParaRPr lang="en-US"/>
        </a:p>
      </dgm:t>
    </dgm:pt>
    <dgm:pt modelId="{074C1C3D-BAB7-E040-8791-6C9B8BA3630C}" type="pres">
      <dgm:prSet presAssocID="{FF4F76D8-EAD7-C04F-8E9B-30DE873CDA33}" presName="text1" presStyleLbl="node1" presStyleIdx="2" presStyleCnt="13">
        <dgm:presLayoutVars>
          <dgm:bulletEnabled val="1"/>
        </dgm:presLayoutVars>
      </dgm:prSet>
      <dgm:spPr/>
      <dgm:t>
        <a:bodyPr/>
        <a:lstStyle/>
        <a:p>
          <a:endParaRPr lang="en-US"/>
        </a:p>
      </dgm:t>
    </dgm:pt>
    <dgm:pt modelId="{BF6FC338-BFAA-764D-A95F-7DD93D60F971}" type="pres">
      <dgm:prSet presAssocID="{D2CC66FA-8A95-214E-B225-8513A44122FF}" presName="Name141" presStyleLbl="parChTrans1D3" presStyleIdx="1" presStyleCnt="8"/>
      <dgm:spPr/>
      <dgm:t>
        <a:bodyPr/>
        <a:lstStyle/>
        <a:p>
          <a:endParaRPr lang="en-US"/>
        </a:p>
      </dgm:t>
    </dgm:pt>
    <dgm:pt modelId="{24024A12-D622-574F-AAC3-6A02817D3AB8}" type="pres">
      <dgm:prSet presAssocID="{A783D4BA-4FB8-0743-92C2-885B2A608A05}" presName="text1" presStyleLbl="node1" presStyleIdx="3" presStyleCnt="13">
        <dgm:presLayoutVars>
          <dgm:bulletEnabled val="1"/>
        </dgm:presLayoutVars>
      </dgm:prSet>
      <dgm:spPr/>
      <dgm:t>
        <a:bodyPr/>
        <a:lstStyle/>
        <a:p>
          <a:endParaRPr lang="en-US"/>
        </a:p>
      </dgm:t>
    </dgm:pt>
    <dgm:pt modelId="{D3281911-5E94-5141-B7ED-4749355E2415}" type="pres">
      <dgm:prSet presAssocID="{AE4956D0-C69A-AF4C-A9DD-F2A9AB30569A}" presName="Name144" presStyleLbl="parChTrans1D2" presStyleIdx="0" presStyleCnt="4"/>
      <dgm:spPr/>
      <dgm:t>
        <a:bodyPr/>
        <a:lstStyle/>
        <a:p>
          <a:endParaRPr lang="en-US"/>
        </a:p>
      </dgm:t>
    </dgm:pt>
    <dgm:pt modelId="{522B9593-9957-7649-BCF7-4EB17F3FC896}" type="pres">
      <dgm:prSet presAssocID="{BD1F3391-579E-6D4F-811D-8F3C5ED972F2}" presName="cycle_2" presStyleCnt="0"/>
      <dgm:spPr/>
      <dgm:t>
        <a:bodyPr/>
        <a:lstStyle/>
        <a:p>
          <a:endParaRPr lang="en-US"/>
        </a:p>
      </dgm:t>
    </dgm:pt>
    <dgm:pt modelId="{82FB2841-3958-6D4B-894E-D8A79D42793C}" type="pres">
      <dgm:prSet presAssocID="{BF00F5D1-5221-6846-8734-A74333E6AA9C}" presName="childCenter2" presStyleLbl="node1" presStyleIdx="4" presStyleCnt="13" custScaleX="109687" custScaleY="115488"/>
      <dgm:spPr/>
      <dgm:t>
        <a:bodyPr/>
        <a:lstStyle/>
        <a:p>
          <a:endParaRPr lang="en-US"/>
        </a:p>
      </dgm:t>
    </dgm:pt>
    <dgm:pt modelId="{6881599E-F731-5E4A-B03E-02329019DBE9}" type="pres">
      <dgm:prSet presAssocID="{FA33F199-476B-9248-B551-DCFF371CAFA7}" presName="Name218" presStyleLbl="parChTrans1D3" presStyleIdx="2" presStyleCnt="8"/>
      <dgm:spPr/>
      <dgm:t>
        <a:bodyPr/>
        <a:lstStyle/>
        <a:p>
          <a:endParaRPr lang="en-US"/>
        </a:p>
      </dgm:t>
    </dgm:pt>
    <dgm:pt modelId="{CBB42B4D-1097-5F4C-9496-30A8329A5851}" type="pres">
      <dgm:prSet presAssocID="{9FB45F71-3116-FD41-AFE6-F8FF28C42D5F}" presName="text2" presStyleLbl="node1" presStyleIdx="5" presStyleCnt="13">
        <dgm:presLayoutVars>
          <dgm:bulletEnabled val="1"/>
        </dgm:presLayoutVars>
      </dgm:prSet>
      <dgm:spPr/>
      <dgm:t>
        <a:bodyPr/>
        <a:lstStyle/>
        <a:p>
          <a:endParaRPr lang="en-US"/>
        </a:p>
      </dgm:t>
    </dgm:pt>
    <dgm:pt modelId="{CC7A0D52-3A37-E545-8C05-A7DD62FEEFF5}" type="pres">
      <dgm:prSet presAssocID="{FC2A3188-F05C-704F-9B5F-D0805BACC3EA}" presName="Name218" presStyleLbl="parChTrans1D3" presStyleIdx="3" presStyleCnt="8"/>
      <dgm:spPr/>
      <dgm:t>
        <a:bodyPr/>
        <a:lstStyle/>
        <a:p>
          <a:endParaRPr lang="en-US"/>
        </a:p>
      </dgm:t>
    </dgm:pt>
    <dgm:pt modelId="{0395FE33-35D3-C14F-AF5B-C8E4220A0739}" type="pres">
      <dgm:prSet presAssocID="{0D64BBEE-7CC5-2B4D-8BDA-25213AC9296C}" presName="text2" presStyleLbl="node1" presStyleIdx="6" presStyleCnt="13">
        <dgm:presLayoutVars>
          <dgm:bulletEnabled val="1"/>
        </dgm:presLayoutVars>
      </dgm:prSet>
      <dgm:spPr/>
      <dgm:t>
        <a:bodyPr/>
        <a:lstStyle/>
        <a:p>
          <a:endParaRPr lang="en-US"/>
        </a:p>
      </dgm:t>
    </dgm:pt>
    <dgm:pt modelId="{0BDBDA6E-B174-3541-81AF-EB7E3CF649EF}" type="pres">
      <dgm:prSet presAssocID="{7C808623-891A-834A-853D-39A737B97D78}" presName="Name221" presStyleLbl="parChTrans1D2" presStyleIdx="1" presStyleCnt="4"/>
      <dgm:spPr/>
      <dgm:t>
        <a:bodyPr/>
        <a:lstStyle/>
        <a:p>
          <a:endParaRPr lang="en-US"/>
        </a:p>
      </dgm:t>
    </dgm:pt>
    <dgm:pt modelId="{395FA3FF-8E75-A147-9711-094A9F29674C}" type="pres">
      <dgm:prSet presAssocID="{BD1F3391-579E-6D4F-811D-8F3C5ED972F2}" presName="cycle_3" presStyleCnt="0"/>
      <dgm:spPr/>
      <dgm:t>
        <a:bodyPr/>
        <a:lstStyle/>
        <a:p>
          <a:endParaRPr lang="en-US"/>
        </a:p>
      </dgm:t>
    </dgm:pt>
    <dgm:pt modelId="{C7BB6EBC-1EB6-9644-9C75-5AB5DBCCB19C}" type="pres">
      <dgm:prSet presAssocID="{DBD05517-332E-E14A-9223-985C696C723C}" presName="childCenter3" presStyleLbl="node1" presStyleIdx="7" presStyleCnt="13" custScaleX="128747" custScaleY="108361"/>
      <dgm:spPr/>
      <dgm:t>
        <a:bodyPr/>
        <a:lstStyle/>
        <a:p>
          <a:endParaRPr lang="en-US"/>
        </a:p>
      </dgm:t>
    </dgm:pt>
    <dgm:pt modelId="{34C57032-21FE-9A47-9B88-0CD859F6FA0B}" type="pres">
      <dgm:prSet presAssocID="{9A864682-5ECF-7544-B946-8ABB576C6A8A}" presName="Name285" presStyleLbl="parChTrans1D3" presStyleIdx="4" presStyleCnt="8"/>
      <dgm:spPr/>
      <dgm:t>
        <a:bodyPr/>
        <a:lstStyle/>
        <a:p>
          <a:endParaRPr lang="en-US"/>
        </a:p>
      </dgm:t>
    </dgm:pt>
    <dgm:pt modelId="{74000E82-D690-1844-B81C-E1D3FD90F662}" type="pres">
      <dgm:prSet presAssocID="{6EB1A3DE-C42A-8E4F-983E-769CE39F7540}" presName="text3" presStyleLbl="node1" presStyleIdx="8" presStyleCnt="13">
        <dgm:presLayoutVars>
          <dgm:bulletEnabled val="1"/>
        </dgm:presLayoutVars>
      </dgm:prSet>
      <dgm:spPr/>
      <dgm:t>
        <a:bodyPr/>
        <a:lstStyle/>
        <a:p>
          <a:endParaRPr lang="en-US"/>
        </a:p>
      </dgm:t>
    </dgm:pt>
    <dgm:pt modelId="{980E0C9B-F72C-0040-8D91-54A4B159A019}" type="pres">
      <dgm:prSet presAssocID="{D3374DA6-D4EA-F14C-A908-46A8AB96D569}" presName="Name285" presStyleLbl="parChTrans1D3" presStyleIdx="5" presStyleCnt="8"/>
      <dgm:spPr/>
      <dgm:t>
        <a:bodyPr/>
        <a:lstStyle/>
        <a:p>
          <a:endParaRPr lang="en-US"/>
        </a:p>
      </dgm:t>
    </dgm:pt>
    <dgm:pt modelId="{DD5CBBD0-76DA-E54A-A4AF-B7E5A7978F52}" type="pres">
      <dgm:prSet presAssocID="{8B1672D0-357F-9A4E-A811-F53360BE1BAD}" presName="text3" presStyleLbl="node1" presStyleIdx="9" presStyleCnt="13">
        <dgm:presLayoutVars>
          <dgm:bulletEnabled val="1"/>
        </dgm:presLayoutVars>
      </dgm:prSet>
      <dgm:spPr/>
      <dgm:t>
        <a:bodyPr/>
        <a:lstStyle/>
        <a:p>
          <a:endParaRPr lang="en-US"/>
        </a:p>
      </dgm:t>
    </dgm:pt>
    <dgm:pt modelId="{CD7A2CFF-B2BF-3743-9CFB-2F9DB367B12C}" type="pres">
      <dgm:prSet presAssocID="{9792C69C-DE1F-3346-87C3-8F05D84856C0}" presName="Name288" presStyleLbl="parChTrans1D2" presStyleIdx="2" presStyleCnt="4"/>
      <dgm:spPr/>
      <dgm:t>
        <a:bodyPr/>
        <a:lstStyle/>
        <a:p>
          <a:endParaRPr lang="en-US"/>
        </a:p>
      </dgm:t>
    </dgm:pt>
    <dgm:pt modelId="{A5E235D0-4512-6C4F-83BA-FB209B592615}" type="pres">
      <dgm:prSet presAssocID="{BD1F3391-579E-6D4F-811D-8F3C5ED972F2}" presName="cycle_4" presStyleCnt="0"/>
      <dgm:spPr/>
      <dgm:t>
        <a:bodyPr/>
        <a:lstStyle/>
        <a:p>
          <a:endParaRPr lang="en-US"/>
        </a:p>
      </dgm:t>
    </dgm:pt>
    <dgm:pt modelId="{6E6AF65E-E38B-E641-B92C-DEABBF580CB9}" type="pres">
      <dgm:prSet presAssocID="{B476DC81-82CD-534B-8845-C777BE9004FC}" presName="childCenter4" presStyleLbl="node1" presStyleIdx="10" presStyleCnt="13" custScaleX="139915" custScaleY="115488"/>
      <dgm:spPr/>
      <dgm:t>
        <a:bodyPr/>
        <a:lstStyle/>
        <a:p>
          <a:endParaRPr lang="en-US"/>
        </a:p>
      </dgm:t>
    </dgm:pt>
    <dgm:pt modelId="{1BC9B021-4729-1244-ADBE-BCFD7E65DD20}" type="pres">
      <dgm:prSet presAssocID="{0ADD1945-EE56-0147-917C-146793140F7B}" presName="Name342" presStyleLbl="parChTrans1D3" presStyleIdx="6" presStyleCnt="8"/>
      <dgm:spPr/>
      <dgm:t>
        <a:bodyPr/>
        <a:lstStyle/>
        <a:p>
          <a:endParaRPr lang="en-US"/>
        </a:p>
      </dgm:t>
    </dgm:pt>
    <dgm:pt modelId="{566BEF4D-9DF6-2642-91EA-0A62A72727D0}" type="pres">
      <dgm:prSet presAssocID="{D77C04AC-AF97-A140-9227-AD5B95E0F712}" presName="text4" presStyleLbl="node1" presStyleIdx="11" presStyleCnt="13">
        <dgm:presLayoutVars>
          <dgm:bulletEnabled val="1"/>
        </dgm:presLayoutVars>
      </dgm:prSet>
      <dgm:spPr/>
      <dgm:t>
        <a:bodyPr/>
        <a:lstStyle/>
        <a:p>
          <a:endParaRPr lang="en-US"/>
        </a:p>
      </dgm:t>
    </dgm:pt>
    <dgm:pt modelId="{801BA85A-CBAF-8242-A828-C10EB70F99C5}" type="pres">
      <dgm:prSet presAssocID="{8A6395E4-8C6F-FC48-BC43-B0AC5531EE79}" presName="Name342" presStyleLbl="parChTrans1D3" presStyleIdx="7" presStyleCnt="8"/>
      <dgm:spPr/>
      <dgm:t>
        <a:bodyPr/>
        <a:lstStyle/>
        <a:p>
          <a:endParaRPr lang="en-US"/>
        </a:p>
      </dgm:t>
    </dgm:pt>
    <dgm:pt modelId="{1D7C9F17-9C97-2948-9152-987FC26FF6C3}" type="pres">
      <dgm:prSet presAssocID="{6F3A712D-9E3D-244A-8D26-04821C40BF8C}" presName="text4" presStyleLbl="node1" presStyleIdx="12" presStyleCnt="13">
        <dgm:presLayoutVars>
          <dgm:bulletEnabled val="1"/>
        </dgm:presLayoutVars>
      </dgm:prSet>
      <dgm:spPr/>
      <dgm:t>
        <a:bodyPr/>
        <a:lstStyle/>
        <a:p>
          <a:endParaRPr lang="en-US"/>
        </a:p>
      </dgm:t>
    </dgm:pt>
    <dgm:pt modelId="{8A4EE78A-B1B9-1043-97E0-5F022A11A451}" type="pres">
      <dgm:prSet presAssocID="{CE6384A5-EBB2-574A-ADD6-DE3B8DD3192F}" presName="Name345" presStyleLbl="parChTrans1D2" presStyleIdx="3" presStyleCnt="4"/>
      <dgm:spPr/>
      <dgm:t>
        <a:bodyPr/>
        <a:lstStyle/>
        <a:p>
          <a:endParaRPr lang="en-US"/>
        </a:p>
      </dgm:t>
    </dgm:pt>
  </dgm:ptLst>
  <dgm:cxnLst>
    <dgm:cxn modelId="{3A34D6CD-88A6-3F4B-9712-4C7154B63D24}" srcId="{7696CAE3-2848-5145-9CFA-628CED464382}" destId="{A783D4BA-4FB8-0743-92C2-885B2A608A05}" srcOrd="1" destOrd="0" parTransId="{D2CC66FA-8A95-214E-B225-8513A44122FF}" sibTransId="{2848EA42-8CEA-974F-BEE8-4637C9AC7DB6}"/>
    <dgm:cxn modelId="{786FC59A-A292-C249-A101-E4C91020C744}" type="presOf" srcId="{FF4F76D8-EAD7-C04F-8E9B-30DE873CDA33}" destId="{074C1C3D-BAB7-E040-8791-6C9B8BA3630C}" srcOrd="0" destOrd="0" presId="urn:microsoft.com/office/officeart/2008/layout/RadialCluster"/>
    <dgm:cxn modelId="{D795B9AE-5EF2-3245-981B-5E9287508EE9}" type="presOf" srcId="{6F3A712D-9E3D-244A-8D26-04821C40BF8C}" destId="{1D7C9F17-9C97-2948-9152-987FC26FF6C3}" srcOrd="0" destOrd="0" presId="urn:microsoft.com/office/officeart/2008/layout/RadialCluster"/>
    <dgm:cxn modelId="{CA1F9607-A783-B149-BBD5-CB4E744E2098}" srcId="{DBD05517-332E-E14A-9223-985C696C723C}" destId="{6EB1A3DE-C42A-8E4F-983E-769CE39F7540}" srcOrd="0" destOrd="0" parTransId="{9A864682-5ECF-7544-B946-8ABB576C6A8A}" sibTransId="{D3FC4650-8A6E-4445-A004-EA99EE50C84D}"/>
    <dgm:cxn modelId="{52356B42-C95E-DD42-B0BD-79CE215BF0EB}" srcId="{61D06403-4C4A-AE45-8A72-85D6B6605EB5}" destId="{BD1F3391-579E-6D4F-811D-8F3C5ED972F2}" srcOrd="0" destOrd="0" parTransId="{51E8E7B0-E356-D64F-98D6-0D7AB700C291}" sibTransId="{CD03A038-8F1C-234A-BAA5-C7E63FAB75DE}"/>
    <dgm:cxn modelId="{94260EF3-3A3F-044D-9AD8-EF262A69AD86}" type="presOf" srcId="{A783D4BA-4FB8-0743-92C2-885B2A608A05}" destId="{24024A12-D622-574F-AAC3-6A02817D3AB8}" srcOrd="0" destOrd="0" presId="urn:microsoft.com/office/officeart/2008/layout/RadialCluster"/>
    <dgm:cxn modelId="{22BFD40A-2305-B844-8473-E638FA7FF962}" srcId="{7696CAE3-2848-5145-9CFA-628CED464382}" destId="{FF4F76D8-EAD7-C04F-8E9B-30DE873CDA33}" srcOrd="0" destOrd="0" parTransId="{01CC8D41-452C-E540-96CA-8555522050B1}" sibTransId="{D5C05AC1-1E51-2D4A-A684-F672BAFFED5A}"/>
    <dgm:cxn modelId="{7E41FBEC-5B48-4043-A865-94DC1C4742E9}" type="presOf" srcId="{BF00F5D1-5221-6846-8734-A74333E6AA9C}" destId="{82FB2841-3958-6D4B-894E-D8A79D42793C}" srcOrd="0" destOrd="0" presId="urn:microsoft.com/office/officeart/2008/layout/RadialCluster"/>
    <dgm:cxn modelId="{7E0A32C6-B47C-1546-84A5-A86827E807B4}" srcId="{DBD05517-332E-E14A-9223-985C696C723C}" destId="{8B1672D0-357F-9A4E-A811-F53360BE1BAD}" srcOrd="1" destOrd="0" parTransId="{D3374DA6-D4EA-F14C-A908-46A8AB96D569}" sibTransId="{5E63AA07-8049-7E4F-ACC8-ABE5B0B82EAC}"/>
    <dgm:cxn modelId="{99530DC2-617D-B04C-85F1-AEFBA6509416}" type="presOf" srcId="{DBD05517-332E-E14A-9223-985C696C723C}" destId="{C7BB6EBC-1EB6-9644-9C75-5AB5DBCCB19C}" srcOrd="0" destOrd="0" presId="urn:microsoft.com/office/officeart/2008/layout/RadialCluster"/>
    <dgm:cxn modelId="{4F51B233-421C-D040-92AF-95F8814CEE1D}" srcId="{B476DC81-82CD-534B-8845-C777BE9004FC}" destId="{6F3A712D-9E3D-244A-8D26-04821C40BF8C}" srcOrd="1" destOrd="0" parTransId="{8A6395E4-8C6F-FC48-BC43-B0AC5531EE79}" sibTransId="{C5742655-6B89-C849-9AAB-06BB33E37895}"/>
    <dgm:cxn modelId="{56090964-B6F8-314A-ADE3-87A6929916AC}" type="presOf" srcId="{61D06403-4C4A-AE45-8A72-85D6B6605EB5}" destId="{1BA84B93-9730-AA4C-B0D8-4270383EDBF1}" srcOrd="0" destOrd="0" presId="urn:microsoft.com/office/officeart/2008/layout/RadialCluster"/>
    <dgm:cxn modelId="{F524EA0D-0868-C14A-A99A-0FE204DBFF2E}" type="presOf" srcId="{BD1F3391-579E-6D4F-811D-8F3C5ED972F2}" destId="{55F13D25-C0ED-7D4E-8ED9-CF1FF62B0466}" srcOrd="0" destOrd="0" presId="urn:microsoft.com/office/officeart/2008/layout/RadialCluster"/>
    <dgm:cxn modelId="{992D48EB-84C3-DD4E-9285-BD72A7A2960E}" srcId="{BD1F3391-579E-6D4F-811D-8F3C5ED972F2}" destId="{DBD05517-332E-E14A-9223-985C696C723C}" srcOrd="2" destOrd="0" parTransId="{9792C69C-DE1F-3346-87C3-8F05D84856C0}" sibTransId="{E1D4CF22-CE38-A645-B519-FE4CBC039709}"/>
    <dgm:cxn modelId="{8A5DFA15-83BF-E941-A636-1077FBAF1907}" type="presOf" srcId="{01CC8D41-452C-E540-96CA-8555522050B1}" destId="{FDC4716A-E0E8-664F-9255-04F07B2EA05C}" srcOrd="0" destOrd="0" presId="urn:microsoft.com/office/officeart/2008/layout/RadialCluster"/>
    <dgm:cxn modelId="{E07F172D-4FED-AA42-992B-FB727434EBC3}" srcId="{BD1F3391-579E-6D4F-811D-8F3C5ED972F2}" destId="{7696CAE3-2848-5145-9CFA-628CED464382}" srcOrd="0" destOrd="0" parTransId="{AE4956D0-C69A-AF4C-A9DD-F2A9AB30569A}" sibTransId="{494E7D50-DD98-AE44-8EC7-0B96203ACECE}"/>
    <dgm:cxn modelId="{E411AD98-DDC0-874F-8F14-EADBE53DD865}" type="presOf" srcId="{7C808623-891A-834A-853D-39A737B97D78}" destId="{0BDBDA6E-B174-3541-81AF-EB7E3CF649EF}" srcOrd="0" destOrd="0" presId="urn:microsoft.com/office/officeart/2008/layout/RadialCluster"/>
    <dgm:cxn modelId="{9EAA915D-BB50-0C4A-826E-6758E0CFBC1B}" type="presOf" srcId="{9FB45F71-3116-FD41-AFE6-F8FF28C42D5F}" destId="{CBB42B4D-1097-5F4C-9496-30A8329A5851}" srcOrd="0" destOrd="0" presId="urn:microsoft.com/office/officeart/2008/layout/RadialCluster"/>
    <dgm:cxn modelId="{1BC73628-170F-2944-AE51-96FCF6CC2295}" type="presOf" srcId="{D77C04AC-AF97-A140-9227-AD5B95E0F712}" destId="{566BEF4D-9DF6-2642-91EA-0A62A72727D0}" srcOrd="0" destOrd="0" presId="urn:microsoft.com/office/officeart/2008/layout/RadialCluster"/>
    <dgm:cxn modelId="{9C117145-B710-4F4C-A08B-53F251BCC449}" type="presOf" srcId="{8B1672D0-357F-9A4E-A811-F53360BE1BAD}" destId="{DD5CBBD0-76DA-E54A-A4AF-B7E5A7978F52}" srcOrd="0" destOrd="0" presId="urn:microsoft.com/office/officeart/2008/layout/RadialCluster"/>
    <dgm:cxn modelId="{EED7A7A1-DCD8-D74C-94B5-7A7C0E983575}" srcId="{BD1F3391-579E-6D4F-811D-8F3C5ED972F2}" destId="{B476DC81-82CD-534B-8845-C777BE9004FC}" srcOrd="3" destOrd="0" parTransId="{CE6384A5-EBB2-574A-ADD6-DE3B8DD3192F}" sibTransId="{54C2C926-22A2-BA46-8EEA-0D83FDC0A9CB}"/>
    <dgm:cxn modelId="{7FD0198A-5D01-024C-8374-E15A862AA2D0}" type="presOf" srcId="{0D64BBEE-7CC5-2B4D-8BDA-25213AC9296C}" destId="{0395FE33-35D3-C14F-AF5B-C8E4220A0739}" srcOrd="0" destOrd="0" presId="urn:microsoft.com/office/officeart/2008/layout/RadialCluster"/>
    <dgm:cxn modelId="{EF4F4475-1FE8-9C4A-A095-9D7D5B3C45DA}" type="presOf" srcId="{FA33F199-476B-9248-B551-DCFF371CAFA7}" destId="{6881599E-F731-5E4A-B03E-02329019DBE9}" srcOrd="0" destOrd="0" presId="urn:microsoft.com/office/officeart/2008/layout/RadialCluster"/>
    <dgm:cxn modelId="{7B217779-A652-0A4F-AB93-C915D36CFDCD}" type="presOf" srcId="{FC2A3188-F05C-704F-9B5F-D0805BACC3EA}" destId="{CC7A0D52-3A37-E545-8C05-A7DD62FEEFF5}" srcOrd="0" destOrd="0" presId="urn:microsoft.com/office/officeart/2008/layout/RadialCluster"/>
    <dgm:cxn modelId="{17B5B212-9ACB-8445-85BF-4649DE7FE123}" srcId="{BF00F5D1-5221-6846-8734-A74333E6AA9C}" destId="{0D64BBEE-7CC5-2B4D-8BDA-25213AC9296C}" srcOrd="1" destOrd="0" parTransId="{FC2A3188-F05C-704F-9B5F-D0805BACC3EA}" sibTransId="{8E6B5096-EFF9-2244-AE44-CAA7157E244A}"/>
    <dgm:cxn modelId="{43937F44-B5A4-2442-81B5-0216A71F3054}" type="presOf" srcId="{8A6395E4-8C6F-FC48-BC43-B0AC5531EE79}" destId="{801BA85A-CBAF-8242-A828-C10EB70F99C5}" srcOrd="0" destOrd="0" presId="urn:microsoft.com/office/officeart/2008/layout/RadialCluster"/>
    <dgm:cxn modelId="{31EA72CB-8325-0D48-9A39-76D253C0B4F6}" type="presOf" srcId="{CE6384A5-EBB2-574A-ADD6-DE3B8DD3192F}" destId="{8A4EE78A-B1B9-1043-97E0-5F022A11A451}" srcOrd="0" destOrd="0" presId="urn:microsoft.com/office/officeart/2008/layout/RadialCluster"/>
    <dgm:cxn modelId="{734F1E72-8BE6-D941-B686-21CEE671F55D}" type="presOf" srcId="{B476DC81-82CD-534B-8845-C777BE9004FC}" destId="{6E6AF65E-E38B-E641-B92C-DEABBF580CB9}" srcOrd="0" destOrd="0" presId="urn:microsoft.com/office/officeart/2008/layout/RadialCluster"/>
    <dgm:cxn modelId="{18443C10-1CA1-B444-90C1-A8A4444C97C8}" srcId="{BF00F5D1-5221-6846-8734-A74333E6AA9C}" destId="{9FB45F71-3116-FD41-AFE6-F8FF28C42D5F}" srcOrd="0" destOrd="0" parTransId="{FA33F199-476B-9248-B551-DCFF371CAFA7}" sibTransId="{787DBC6B-97BD-7B43-9604-718666C75275}"/>
    <dgm:cxn modelId="{0F82CBAB-5B7A-484C-A059-3AA11CE8BDD5}" type="presOf" srcId="{9792C69C-DE1F-3346-87C3-8F05D84856C0}" destId="{CD7A2CFF-B2BF-3743-9CFB-2F9DB367B12C}" srcOrd="0" destOrd="0" presId="urn:microsoft.com/office/officeart/2008/layout/RadialCluster"/>
    <dgm:cxn modelId="{83A73AC7-1BB9-2649-816E-B7E7ED1AA03D}" type="presOf" srcId="{AE4956D0-C69A-AF4C-A9DD-F2A9AB30569A}" destId="{D3281911-5E94-5141-B7ED-4749355E2415}" srcOrd="0" destOrd="0" presId="urn:microsoft.com/office/officeart/2008/layout/RadialCluster"/>
    <dgm:cxn modelId="{6E1EBB9A-AE57-FB4E-AFE1-528AF466AB7B}" type="presOf" srcId="{D2CC66FA-8A95-214E-B225-8513A44122FF}" destId="{BF6FC338-BFAA-764D-A95F-7DD93D60F971}" srcOrd="0" destOrd="0" presId="urn:microsoft.com/office/officeart/2008/layout/RadialCluster"/>
    <dgm:cxn modelId="{22C109FE-6EF0-3346-975D-AB124A75ABC3}" type="presOf" srcId="{D3374DA6-D4EA-F14C-A908-46A8AB96D569}" destId="{980E0C9B-F72C-0040-8D91-54A4B159A019}" srcOrd="0" destOrd="0" presId="urn:microsoft.com/office/officeart/2008/layout/RadialCluster"/>
    <dgm:cxn modelId="{7D523FB6-3702-D644-8B74-3B9DFB6E9134}" srcId="{B476DC81-82CD-534B-8845-C777BE9004FC}" destId="{D77C04AC-AF97-A140-9227-AD5B95E0F712}" srcOrd="0" destOrd="0" parTransId="{0ADD1945-EE56-0147-917C-146793140F7B}" sibTransId="{52914A31-6566-DD4C-AF4F-23E90DE5C003}"/>
    <dgm:cxn modelId="{1ECB2D71-C66A-964F-AF46-1CEC896CB983}" type="presOf" srcId="{6EB1A3DE-C42A-8E4F-983E-769CE39F7540}" destId="{74000E82-D690-1844-B81C-E1D3FD90F662}" srcOrd="0" destOrd="0" presId="urn:microsoft.com/office/officeart/2008/layout/RadialCluster"/>
    <dgm:cxn modelId="{79EC0662-289B-0B41-B76E-F619B077E2F8}" srcId="{BD1F3391-579E-6D4F-811D-8F3C5ED972F2}" destId="{BF00F5D1-5221-6846-8734-A74333E6AA9C}" srcOrd="1" destOrd="0" parTransId="{7C808623-891A-834A-853D-39A737B97D78}" sibTransId="{70E5ED22-A9CA-B044-9B23-497D198A2383}"/>
    <dgm:cxn modelId="{7EBC4964-37C3-6D42-A7C9-FF28DD8109D8}" type="presOf" srcId="{9A864682-5ECF-7544-B946-8ABB576C6A8A}" destId="{34C57032-21FE-9A47-9B88-0CD859F6FA0B}" srcOrd="0" destOrd="0" presId="urn:microsoft.com/office/officeart/2008/layout/RadialCluster"/>
    <dgm:cxn modelId="{5456662E-5AB6-954E-8164-30690A209E55}" type="presOf" srcId="{0ADD1945-EE56-0147-917C-146793140F7B}" destId="{1BC9B021-4729-1244-ADBE-BCFD7E65DD20}" srcOrd="0" destOrd="0" presId="urn:microsoft.com/office/officeart/2008/layout/RadialCluster"/>
    <dgm:cxn modelId="{40F343EB-B550-C048-9327-1ADAF8905972}" type="presOf" srcId="{7696CAE3-2848-5145-9CFA-628CED464382}" destId="{4C62F667-9962-904B-B6AD-67D0C45F3FC1}" srcOrd="0" destOrd="0" presId="urn:microsoft.com/office/officeart/2008/layout/RadialCluster"/>
    <dgm:cxn modelId="{1BD1E389-631A-A249-B6DC-9F69C544DE8E}" type="presParOf" srcId="{1BA84B93-9730-AA4C-B0D8-4270383EDBF1}" destId="{55F13D25-C0ED-7D4E-8ED9-CF1FF62B0466}" srcOrd="0" destOrd="0" presId="urn:microsoft.com/office/officeart/2008/layout/RadialCluster"/>
    <dgm:cxn modelId="{D8FE03ED-D44B-FD46-A32A-7DE885B85E57}" type="presParOf" srcId="{1BA84B93-9730-AA4C-B0D8-4270383EDBF1}" destId="{71E7B424-1B76-3C4A-8211-E655B39023E4}" srcOrd="1" destOrd="0" presId="urn:microsoft.com/office/officeart/2008/layout/RadialCluster"/>
    <dgm:cxn modelId="{43153D30-15BA-FC46-BAEE-616F7C1EA7E5}" type="presParOf" srcId="{71E7B424-1B76-3C4A-8211-E655B39023E4}" destId="{4C62F667-9962-904B-B6AD-67D0C45F3FC1}" srcOrd="0" destOrd="0" presId="urn:microsoft.com/office/officeart/2008/layout/RadialCluster"/>
    <dgm:cxn modelId="{A0E4F881-A346-874F-9FE4-CB06BBEC901E}" type="presParOf" srcId="{71E7B424-1B76-3C4A-8211-E655B39023E4}" destId="{FDC4716A-E0E8-664F-9255-04F07B2EA05C}" srcOrd="1" destOrd="0" presId="urn:microsoft.com/office/officeart/2008/layout/RadialCluster"/>
    <dgm:cxn modelId="{D8C7BE14-24B6-DB4B-9A57-2BDB0573D8ED}" type="presParOf" srcId="{71E7B424-1B76-3C4A-8211-E655B39023E4}" destId="{074C1C3D-BAB7-E040-8791-6C9B8BA3630C}" srcOrd="2" destOrd="0" presId="urn:microsoft.com/office/officeart/2008/layout/RadialCluster"/>
    <dgm:cxn modelId="{4C5554F2-694D-9C4C-AEFC-4077C369191F}" type="presParOf" srcId="{71E7B424-1B76-3C4A-8211-E655B39023E4}" destId="{BF6FC338-BFAA-764D-A95F-7DD93D60F971}" srcOrd="3" destOrd="0" presId="urn:microsoft.com/office/officeart/2008/layout/RadialCluster"/>
    <dgm:cxn modelId="{A051E964-B27E-3842-8F53-166024C07F8B}" type="presParOf" srcId="{71E7B424-1B76-3C4A-8211-E655B39023E4}" destId="{24024A12-D622-574F-AAC3-6A02817D3AB8}" srcOrd="4" destOrd="0" presId="urn:microsoft.com/office/officeart/2008/layout/RadialCluster"/>
    <dgm:cxn modelId="{A86BCCF0-5ABD-754F-A3F6-01637858DD95}" type="presParOf" srcId="{1BA84B93-9730-AA4C-B0D8-4270383EDBF1}" destId="{D3281911-5E94-5141-B7ED-4749355E2415}" srcOrd="2" destOrd="0" presId="urn:microsoft.com/office/officeart/2008/layout/RadialCluster"/>
    <dgm:cxn modelId="{A56E29F1-98AA-DD4A-B51C-08E014886058}" type="presParOf" srcId="{1BA84B93-9730-AA4C-B0D8-4270383EDBF1}" destId="{522B9593-9957-7649-BCF7-4EB17F3FC896}" srcOrd="3" destOrd="0" presId="urn:microsoft.com/office/officeart/2008/layout/RadialCluster"/>
    <dgm:cxn modelId="{EEBEA1B8-EE58-3B46-9F1E-A32E96A83F12}" type="presParOf" srcId="{522B9593-9957-7649-BCF7-4EB17F3FC896}" destId="{82FB2841-3958-6D4B-894E-D8A79D42793C}" srcOrd="0" destOrd="0" presId="urn:microsoft.com/office/officeart/2008/layout/RadialCluster"/>
    <dgm:cxn modelId="{8223F95A-18D6-564B-948F-58426E407AA6}" type="presParOf" srcId="{522B9593-9957-7649-BCF7-4EB17F3FC896}" destId="{6881599E-F731-5E4A-B03E-02329019DBE9}" srcOrd="1" destOrd="0" presId="urn:microsoft.com/office/officeart/2008/layout/RadialCluster"/>
    <dgm:cxn modelId="{5E0471BB-A947-6D4D-B43D-15483C10D40A}" type="presParOf" srcId="{522B9593-9957-7649-BCF7-4EB17F3FC896}" destId="{CBB42B4D-1097-5F4C-9496-30A8329A5851}" srcOrd="2" destOrd="0" presId="urn:microsoft.com/office/officeart/2008/layout/RadialCluster"/>
    <dgm:cxn modelId="{A74D1B41-15FD-3447-8105-C9068366A9A7}" type="presParOf" srcId="{522B9593-9957-7649-BCF7-4EB17F3FC896}" destId="{CC7A0D52-3A37-E545-8C05-A7DD62FEEFF5}" srcOrd="3" destOrd="0" presId="urn:microsoft.com/office/officeart/2008/layout/RadialCluster"/>
    <dgm:cxn modelId="{EB373ED7-2E40-DB4C-ADBD-DB8118A35617}" type="presParOf" srcId="{522B9593-9957-7649-BCF7-4EB17F3FC896}" destId="{0395FE33-35D3-C14F-AF5B-C8E4220A0739}" srcOrd="4" destOrd="0" presId="urn:microsoft.com/office/officeart/2008/layout/RadialCluster"/>
    <dgm:cxn modelId="{7C2DE1E4-E201-B345-9743-4B34CFCA29A3}" type="presParOf" srcId="{1BA84B93-9730-AA4C-B0D8-4270383EDBF1}" destId="{0BDBDA6E-B174-3541-81AF-EB7E3CF649EF}" srcOrd="4" destOrd="0" presId="urn:microsoft.com/office/officeart/2008/layout/RadialCluster"/>
    <dgm:cxn modelId="{EC105E0A-5D41-BF4D-A625-C43A6B8CCDFC}" type="presParOf" srcId="{1BA84B93-9730-AA4C-B0D8-4270383EDBF1}" destId="{395FA3FF-8E75-A147-9711-094A9F29674C}" srcOrd="5" destOrd="0" presId="urn:microsoft.com/office/officeart/2008/layout/RadialCluster"/>
    <dgm:cxn modelId="{0F5EF6F5-F0C2-0D45-92F6-665A5BD8A459}" type="presParOf" srcId="{395FA3FF-8E75-A147-9711-094A9F29674C}" destId="{C7BB6EBC-1EB6-9644-9C75-5AB5DBCCB19C}" srcOrd="0" destOrd="0" presId="urn:microsoft.com/office/officeart/2008/layout/RadialCluster"/>
    <dgm:cxn modelId="{430C15DC-6939-9447-8185-C07AEF868307}" type="presParOf" srcId="{395FA3FF-8E75-A147-9711-094A9F29674C}" destId="{34C57032-21FE-9A47-9B88-0CD859F6FA0B}" srcOrd="1" destOrd="0" presId="urn:microsoft.com/office/officeart/2008/layout/RadialCluster"/>
    <dgm:cxn modelId="{22FAE120-9B46-D54A-8833-C0EB21C85887}" type="presParOf" srcId="{395FA3FF-8E75-A147-9711-094A9F29674C}" destId="{74000E82-D690-1844-B81C-E1D3FD90F662}" srcOrd="2" destOrd="0" presId="urn:microsoft.com/office/officeart/2008/layout/RadialCluster"/>
    <dgm:cxn modelId="{B2CEDDAE-2CFC-3F44-9AAB-9C3F6AAFAF36}" type="presParOf" srcId="{395FA3FF-8E75-A147-9711-094A9F29674C}" destId="{980E0C9B-F72C-0040-8D91-54A4B159A019}" srcOrd="3" destOrd="0" presId="urn:microsoft.com/office/officeart/2008/layout/RadialCluster"/>
    <dgm:cxn modelId="{67FE6225-4B06-C44D-8241-6AFA3EFFE109}" type="presParOf" srcId="{395FA3FF-8E75-A147-9711-094A9F29674C}" destId="{DD5CBBD0-76DA-E54A-A4AF-B7E5A7978F52}" srcOrd="4" destOrd="0" presId="urn:microsoft.com/office/officeart/2008/layout/RadialCluster"/>
    <dgm:cxn modelId="{93685A38-6280-9141-92E9-008F4EE76E64}" type="presParOf" srcId="{1BA84B93-9730-AA4C-B0D8-4270383EDBF1}" destId="{CD7A2CFF-B2BF-3743-9CFB-2F9DB367B12C}" srcOrd="6" destOrd="0" presId="urn:microsoft.com/office/officeart/2008/layout/RadialCluster"/>
    <dgm:cxn modelId="{3423CDE2-AA8F-FE45-8411-E8D49AB2A509}" type="presParOf" srcId="{1BA84B93-9730-AA4C-B0D8-4270383EDBF1}" destId="{A5E235D0-4512-6C4F-83BA-FB209B592615}" srcOrd="7" destOrd="0" presId="urn:microsoft.com/office/officeart/2008/layout/RadialCluster"/>
    <dgm:cxn modelId="{3701296D-8F98-0F4C-94BD-D10594C4659E}" type="presParOf" srcId="{A5E235D0-4512-6C4F-83BA-FB209B592615}" destId="{6E6AF65E-E38B-E641-B92C-DEABBF580CB9}" srcOrd="0" destOrd="0" presId="urn:microsoft.com/office/officeart/2008/layout/RadialCluster"/>
    <dgm:cxn modelId="{A7513CC4-173F-CF47-8412-6F7C6034693D}" type="presParOf" srcId="{A5E235D0-4512-6C4F-83BA-FB209B592615}" destId="{1BC9B021-4729-1244-ADBE-BCFD7E65DD20}" srcOrd="1" destOrd="0" presId="urn:microsoft.com/office/officeart/2008/layout/RadialCluster"/>
    <dgm:cxn modelId="{4702F7C3-F9EE-3F47-9F2C-944EA24F0AA2}" type="presParOf" srcId="{A5E235D0-4512-6C4F-83BA-FB209B592615}" destId="{566BEF4D-9DF6-2642-91EA-0A62A72727D0}" srcOrd="2" destOrd="0" presId="urn:microsoft.com/office/officeart/2008/layout/RadialCluster"/>
    <dgm:cxn modelId="{D5B43109-2961-D648-B22D-F4B83E8E3587}" type="presParOf" srcId="{A5E235D0-4512-6C4F-83BA-FB209B592615}" destId="{801BA85A-CBAF-8242-A828-C10EB70F99C5}" srcOrd="3" destOrd="0" presId="urn:microsoft.com/office/officeart/2008/layout/RadialCluster"/>
    <dgm:cxn modelId="{46A76112-62B2-EB4B-98E7-903DBC9E6229}" type="presParOf" srcId="{A5E235D0-4512-6C4F-83BA-FB209B592615}" destId="{1D7C9F17-9C97-2948-9152-987FC26FF6C3}" srcOrd="4" destOrd="0" presId="urn:microsoft.com/office/officeart/2008/layout/RadialCluster"/>
    <dgm:cxn modelId="{3E23C685-42BC-6A48-BBF3-C2B038EE2576}" type="presParOf" srcId="{1BA84B93-9730-AA4C-B0D8-4270383EDBF1}" destId="{8A4EE78A-B1B9-1043-97E0-5F022A11A451}"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2D0697-2EE8-7848-B634-7DC7EF456845}" type="doc">
      <dgm:prSet loTypeId="urn:microsoft.com/office/officeart/2005/8/layout/chevron2" loCatId="" qsTypeId="urn:microsoft.com/office/officeart/2005/8/quickstyle/simple4" qsCatId="simple" csTypeId="urn:microsoft.com/office/officeart/2005/8/colors/accent1_3" csCatId="accent1" phldr="1"/>
      <dgm:spPr/>
      <dgm:t>
        <a:bodyPr/>
        <a:lstStyle/>
        <a:p>
          <a:endParaRPr lang="en-US"/>
        </a:p>
      </dgm:t>
    </dgm:pt>
    <dgm:pt modelId="{EEF44685-6282-B14B-8EC1-6E6221497401}">
      <dgm:prSet phldrT="[Text]"/>
      <dgm:spPr/>
      <dgm:t>
        <a:bodyPr/>
        <a:lstStyle/>
        <a:p>
          <a:r>
            <a:rPr lang="en-US" dirty="0" smtClean="0"/>
            <a:t>High</a:t>
          </a:r>
          <a:endParaRPr lang="en-US" dirty="0"/>
        </a:p>
      </dgm:t>
    </dgm:pt>
    <dgm:pt modelId="{594604CD-0112-C245-A8B4-8F6F73496375}" type="parTrans" cxnId="{2C06ED24-D5D6-2848-BB3B-FEB3DDD9F77C}">
      <dgm:prSet/>
      <dgm:spPr/>
      <dgm:t>
        <a:bodyPr/>
        <a:lstStyle/>
        <a:p>
          <a:endParaRPr lang="en-US"/>
        </a:p>
      </dgm:t>
    </dgm:pt>
    <dgm:pt modelId="{03D90353-AE9A-8F4A-9A34-9EB97319295A}" type="sibTrans" cxnId="{2C06ED24-D5D6-2848-BB3B-FEB3DDD9F77C}">
      <dgm:prSet/>
      <dgm:spPr/>
      <dgm:t>
        <a:bodyPr/>
        <a:lstStyle/>
        <a:p>
          <a:endParaRPr lang="en-US"/>
        </a:p>
      </dgm:t>
    </dgm:pt>
    <dgm:pt modelId="{27FF944D-037F-7B48-8C46-8A39219DC55F}">
      <dgm:prSet phldrT="[Text]"/>
      <dgm:spPr/>
      <dgm:t>
        <a:bodyPr/>
        <a:lstStyle/>
        <a:p>
          <a:r>
            <a:rPr lang="en-US" dirty="0" smtClean="0"/>
            <a:t>Tripwire</a:t>
          </a:r>
          <a:endParaRPr lang="en-US" dirty="0"/>
        </a:p>
      </dgm:t>
    </dgm:pt>
    <dgm:pt modelId="{9E44CC2A-E672-3E48-904F-E763203BB2AE}" type="parTrans" cxnId="{15698FF4-1764-A14B-B3DD-9FFD46409356}">
      <dgm:prSet/>
      <dgm:spPr/>
      <dgm:t>
        <a:bodyPr/>
        <a:lstStyle/>
        <a:p>
          <a:endParaRPr lang="en-US"/>
        </a:p>
      </dgm:t>
    </dgm:pt>
    <dgm:pt modelId="{762693CA-9BE2-7042-83CF-DE3C1275110F}" type="sibTrans" cxnId="{15698FF4-1764-A14B-B3DD-9FFD46409356}">
      <dgm:prSet/>
      <dgm:spPr/>
      <dgm:t>
        <a:bodyPr/>
        <a:lstStyle/>
        <a:p>
          <a:endParaRPr lang="en-US"/>
        </a:p>
      </dgm:t>
    </dgm:pt>
    <dgm:pt modelId="{C87B4051-EB93-9D4D-B4F1-8BAA89CDEFCC}">
      <dgm:prSet phldrT="[Text]"/>
      <dgm:spPr/>
      <dgm:t>
        <a:bodyPr/>
        <a:lstStyle/>
        <a:p>
          <a:r>
            <a:rPr lang="en-US" dirty="0" smtClean="0"/>
            <a:t>Medium</a:t>
          </a:r>
          <a:endParaRPr lang="en-US" dirty="0"/>
        </a:p>
      </dgm:t>
    </dgm:pt>
    <dgm:pt modelId="{BBCC8E82-CED2-2747-918B-4857D4315BF5}" type="parTrans" cxnId="{6391271D-D1AB-4142-800C-EE733EB16D0F}">
      <dgm:prSet/>
      <dgm:spPr/>
      <dgm:t>
        <a:bodyPr/>
        <a:lstStyle/>
        <a:p>
          <a:endParaRPr lang="en-US"/>
        </a:p>
      </dgm:t>
    </dgm:pt>
    <dgm:pt modelId="{DF3A949C-7DCA-0C49-8CF1-999A821162BB}" type="sibTrans" cxnId="{6391271D-D1AB-4142-800C-EE733EB16D0F}">
      <dgm:prSet/>
      <dgm:spPr/>
      <dgm:t>
        <a:bodyPr/>
        <a:lstStyle/>
        <a:p>
          <a:endParaRPr lang="en-US"/>
        </a:p>
      </dgm:t>
    </dgm:pt>
    <dgm:pt modelId="{6C9C3440-B5AC-3041-A341-4B466A7FC612}">
      <dgm:prSet phldrT="[Text]"/>
      <dgm:spPr/>
      <dgm:t>
        <a:bodyPr/>
        <a:lstStyle/>
        <a:p>
          <a:r>
            <a:rPr lang="en-US" dirty="0" smtClean="0"/>
            <a:t>Scans</a:t>
          </a:r>
          <a:endParaRPr lang="en-US" dirty="0"/>
        </a:p>
      </dgm:t>
    </dgm:pt>
    <dgm:pt modelId="{29FC420A-41AB-8041-839D-D0702AE6D254}" type="parTrans" cxnId="{3A8B3757-C044-9542-970D-AD0D8383F56F}">
      <dgm:prSet/>
      <dgm:spPr/>
      <dgm:t>
        <a:bodyPr/>
        <a:lstStyle/>
        <a:p>
          <a:endParaRPr lang="en-US"/>
        </a:p>
      </dgm:t>
    </dgm:pt>
    <dgm:pt modelId="{FF6DA752-5DB1-3144-8B5E-0FDC3CFACBD5}" type="sibTrans" cxnId="{3A8B3757-C044-9542-970D-AD0D8383F56F}">
      <dgm:prSet/>
      <dgm:spPr/>
      <dgm:t>
        <a:bodyPr/>
        <a:lstStyle/>
        <a:p>
          <a:endParaRPr lang="en-US"/>
        </a:p>
      </dgm:t>
    </dgm:pt>
    <dgm:pt modelId="{60E1F9B9-B0C6-1646-B013-A4E60B3645E5}">
      <dgm:prSet phldrT="[Text]"/>
      <dgm:spPr/>
      <dgm:t>
        <a:bodyPr/>
        <a:lstStyle/>
        <a:p>
          <a:r>
            <a:rPr lang="en-US" dirty="0" smtClean="0"/>
            <a:t>Intel</a:t>
          </a:r>
          <a:endParaRPr lang="en-US" dirty="0"/>
        </a:p>
      </dgm:t>
    </dgm:pt>
    <dgm:pt modelId="{61E306D1-EA1D-2B45-9F83-159AB82C3B72}" type="parTrans" cxnId="{6A31E06F-86B4-0C48-BA7D-268952E3B390}">
      <dgm:prSet/>
      <dgm:spPr/>
      <dgm:t>
        <a:bodyPr/>
        <a:lstStyle/>
        <a:p>
          <a:endParaRPr lang="en-US"/>
        </a:p>
      </dgm:t>
    </dgm:pt>
    <dgm:pt modelId="{21B7B6BE-8B1A-3641-AB79-5F60C225734A}" type="sibTrans" cxnId="{6A31E06F-86B4-0C48-BA7D-268952E3B390}">
      <dgm:prSet/>
      <dgm:spPr/>
      <dgm:t>
        <a:bodyPr/>
        <a:lstStyle/>
        <a:p>
          <a:endParaRPr lang="en-US"/>
        </a:p>
      </dgm:t>
    </dgm:pt>
    <dgm:pt modelId="{3CF4A57F-D1D7-F047-9C06-926CE889E382}">
      <dgm:prSet phldrT="[Text]"/>
      <dgm:spPr/>
      <dgm:t>
        <a:bodyPr/>
        <a:lstStyle/>
        <a:p>
          <a:r>
            <a:rPr lang="en-US" dirty="0" smtClean="0"/>
            <a:t>Low</a:t>
          </a:r>
          <a:endParaRPr lang="en-US" dirty="0"/>
        </a:p>
      </dgm:t>
    </dgm:pt>
    <dgm:pt modelId="{4845C2C7-52D4-DA45-AAB0-BEA1BE2CBC9B}" type="parTrans" cxnId="{A69454C2-F4F2-0C4C-84E7-B866E939DD99}">
      <dgm:prSet/>
      <dgm:spPr/>
      <dgm:t>
        <a:bodyPr/>
        <a:lstStyle/>
        <a:p>
          <a:endParaRPr lang="en-US"/>
        </a:p>
      </dgm:t>
    </dgm:pt>
    <dgm:pt modelId="{5AD774E5-5217-8E4A-B3AB-3B97F7AE85D5}" type="sibTrans" cxnId="{A69454C2-F4F2-0C4C-84E7-B866E939DD99}">
      <dgm:prSet/>
      <dgm:spPr/>
      <dgm:t>
        <a:bodyPr/>
        <a:lstStyle/>
        <a:p>
          <a:endParaRPr lang="en-US"/>
        </a:p>
      </dgm:t>
    </dgm:pt>
    <dgm:pt modelId="{77FCA83B-147A-F348-82BD-35BF12B230B2}">
      <dgm:prSet phldrT="[Text]"/>
      <dgm:spPr/>
      <dgm:t>
        <a:bodyPr/>
        <a:lstStyle/>
        <a:p>
          <a:r>
            <a:rPr lang="en-US" dirty="0" smtClean="0"/>
            <a:t>Nessus</a:t>
          </a:r>
          <a:endParaRPr lang="en-US" dirty="0"/>
        </a:p>
      </dgm:t>
    </dgm:pt>
    <dgm:pt modelId="{AA5E3769-58FA-784C-8E0D-231FB2AC1CB2}" type="parTrans" cxnId="{28CFEFB6-3DBD-5742-92EE-93C1D442C30C}">
      <dgm:prSet/>
      <dgm:spPr/>
      <dgm:t>
        <a:bodyPr/>
        <a:lstStyle/>
        <a:p>
          <a:endParaRPr lang="en-US"/>
        </a:p>
      </dgm:t>
    </dgm:pt>
    <dgm:pt modelId="{858E3A5A-E1DB-BD49-B4F5-185C02BD70F8}" type="sibTrans" cxnId="{28CFEFB6-3DBD-5742-92EE-93C1D442C30C}">
      <dgm:prSet/>
      <dgm:spPr/>
      <dgm:t>
        <a:bodyPr/>
        <a:lstStyle/>
        <a:p>
          <a:endParaRPr lang="en-US"/>
        </a:p>
      </dgm:t>
    </dgm:pt>
    <dgm:pt modelId="{CF14E412-40EE-F94C-BC17-269CA34A7BB4}">
      <dgm:prSet phldrT="[Text]"/>
      <dgm:spPr/>
      <dgm:t>
        <a:bodyPr/>
        <a:lstStyle/>
        <a:p>
          <a:r>
            <a:rPr lang="en-US" dirty="0" smtClean="0"/>
            <a:t>Graphing</a:t>
          </a:r>
          <a:endParaRPr lang="en-US" dirty="0"/>
        </a:p>
      </dgm:t>
    </dgm:pt>
    <dgm:pt modelId="{85FCE31A-C153-BF4C-B215-A6315CF6431C}" type="parTrans" cxnId="{90F94BB3-D8A4-014C-B5E6-A1A374FB6841}">
      <dgm:prSet/>
      <dgm:spPr/>
      <dgm:t>
        <a:bodyPr/>
        <a:lstStyle/>
        <a:p>
          <a:endParaRPr lang="en-US"/>
        </a:p>
      </dgm:t>
    </dgm:pt>
    <dgm:pt modelId="{75A0449B-19EC-8945-83DD-707BA8CB577D}" type="sibTrans" cxnId="{90F94BB3-D8A4-014C-B5E6-A1A374FB6841}">
      <dgm:prSet/>
      <dgm:spPr/>
      <dgm:t>
        <a:bodyPr/>
        <a:lstStyle/>
        <a:p>
          <a:endParaRPr lang="en-US"/>
        </a:p>
      </dgm:t>
    </dgm:pt>
    <dgm:pt modelId="{C215CA84-C78F-0447-8A38-0056CB4AE333}">
      <dgm:prSet phldrT="[Text]"/>
      <dgm:spPr/>
      <dgm:t>
        <a:bodyPr/>
        <a:lstStyle/>
        <a:p>
          <a:r>
            <a:rPr lang="en-US" dirty="0" smtClean="0"/>
            <a:t>Chef</a:t>
          </a:r>
          <a:endParaRPr lang="en-US" dirty="0"/>
        </a:p>
      </dgm:t>
    </dgm:pt>
    <dgm:pt modelId="{25C341F1-1038-6949-8738-73EF74209712}" type="parTrans" cxnId="{0212B93E-6D6D-DC41-BC86-ABF8624F7926}">
      <dgm:prSet/>
      <dgm:spPr/>
      <dgm:t>
        <a:bodyPr/>
        <a:lstStyle/>
        <a:p>
          <a:endParaRPr lang="en-US"/>
        </a:p>
      </dgm:t>
    </dgm:pt>
    <dgm:pt modelId="{DA461794-6A7F-934A-93BD-DE479D2C9AFD}" type="sibTrans" cxnId="{0212B93E-6D6D-DC41-BC86-ABF8624F7926}">
      <dgm:prSet/>
      <dgm:spPr/>
      <dgm:t>
        <a:bodyPr/>
        <a:lstStyle/>
        <a:p>
          <a:endParaRPr lang="en-US"/>
        </a:p>
      </dgm:t>
    </dgm:pt>
    <dgm:pt modelId="{6C88E16F-21EF-1848-A17C-D5C4F5E1E9B8}">
      <dgm:prSet phldrT="[Text]"/>
      <dgm:spPr/>
      <dgm:t>
        <a:bodyPr/>
        <a:lstStyle/>
        <a:p>
          <a:r>
            <a:rPr lang="en-US" dirty="0" smtClean="0"/>
            <a:t>AD</a:t>
          </a:r>
          <a:endParaRPr lang="en-US" dirty="0"/>
        </a:p>
      </dgm:t>
    </dgm:pt>
    <dgm:pt modelId="{DF7CA062-2C09-C943-9F6E-2B6537BD8FB6}" type="parTrans" cxnId="{1D62498F-5C55-034A-AA87-16320D8CED7C}">
      <dgm:prSet/>
      <dgm:spPr/>
      <dgm:t>
        <a:bodyPr/>
        <a:lstStyle/>
        <a:p>
          <a:endParaRPr lang="en-US"/>
        </a:p>
      </dgm:t>
    </dgm:pt>
    <dgm:pt modelId="{A5D668FD-BA7E-9E46-9B83-FFD880CC784A}" type="sibTrans" cxnId="{1D62498F-5C55-034A-AA87-16320D8CED7C}">
      <dgm:prSet/>
      <dgm:spPr/>
      <dgm:t>
        <a:bodyPr/>
        <a:lstStyle/>
        <a:p>
          <a:endParaRPr lang="en-US"/>
        </a:p>
      </dgm:t>
    </dgm:pt>
    <dgm:pt modelId="{3EFAA49A-2F6A-254E-9560-FB02688021C1}" type="pres">
      <dgm:prSet presAssocID="{752D0697-2EE8-7848-B634-7DC7EF456845}" presName="linearFlow" presStyleCnt="0">
        <dgm:presLayoutVars>
          <dgm:dir/>
          <dgm:animLvl val="lvl"/>
          <dgm:resizeHandles val="exact"/>
        </dgm:presLayoutVars>
      </dgm:prSet>
      <dgm:spPr/>
      <dgm:t>
        <a:bodyPr/>
        <a:lstStyle/>
        <a:p>
          <a:endParaRPr lang="en-US"/>
        </a:p>
      </dgm:t>
    </dgm:pt>
    <dgm:pt modelId="{E853432B-D719-164B-AEF3-96880BF4F22C}" type="pres">
      <dgm:prSet presAssocID="{EEF44685-6282-B14B-8EC1-6E6221497401}" presName="composite" presStyleCnt="0"/>
      <dgm:spPr/>
    </dgm:pt>
    <dgm:pt modelId="{9EC94C62-AD17-5949-A93C-8F10CFDD0FBD}" type="pres">
      <dgm:prSet presAssocID="{EEF44685-6282-B14B-8EC1-6E6221497401}" presName="parentText" presStyleLbl="alignNode1" presStyleIdx="0" presStyleCnt="3">
        <dgm:presLayoutVars>
          <dgm:chMax val="1"/>
          <dgm:bulletEnabled val="1"/>
        </dgm:presLayoutVars>
      </dgm:prSet>
      <dgm:spPr/>
      <dgm:t>
        <a:bodyPr/>
        <a:lstStyle/>
        <a:p>
          <a:endParaRPr lang="en-US"/>
        </a:p>
      </dgm:t>
    </dgm:pt>
    <dgm:pt modelId="{09A0645E-350D-4D44-8C14-C494DBC268D3}" type="pres">
      <dgm:prSet presAssocID="{EEF44685-6282-B14B-8EC1-6E6221497401}" presName="descendantText" presStyleLbl="alignAcc1" presStyleIdx="0" presStyleCnt="3" custLinFactNeighborX="-1708">
        <dgm:presLayoutVars>
          <dgm:bulletEnabled val="1"/>
        </dgm:presLayoutVars>
      </dgm:prSet>
      <dgm:spPr/>
      <dgm:t>
        <a:bodyPr/>
        <a:lstStyle/>
        <a:p>
          <a:endParaRPr lang="en-US"/>
        </a:p>
      </dgm:t>
    </dgm:pt>
    <dgm:pt modelId="{BE1AC561-DDBD-764E-868F-56C49F9F49A2}" type="pres">
      <dgm:prSet presAssocID="{03D90353-AE9A-8F4A-9A34-9EB97319295A}" presName="sp" presStyleCnt="0"/>
      <dgm:spPr/>
    </dgm:pt>
    <dgm:pt modelId="{9206775D-E1F4-8344-8A9F-E8FC5E4E4076}" type="pres">
      <dgm:prSet presAssocID="{C87B4051-EB93-9D4D-B4F1-8BAA89CDEFCC}" presName="composite" presStyleCnt="0"/>
      <dgm:spPr/>
    </dgm:pt>
    <dgm:pt modelId="{D72382B8-2CE5-A642-9D92-E91F43F1BBF1}" type="pres">
      <dgm:prSet presAssocID="{C87B4051-EB93-9D4D-B4F1-8BAA89CDEFCC}" presName="parentText" presStyleLbl="alignNode1" presStyleIdx="1" presStyleCnt="3">
        <dgm:presLayoutVars>
          <dgm:chMax val="1"/>
          <dgm:bulletEnabled val="1"/>
        </dgm:presLayoutVars>
      </dgm:prSet>
      <dgm:spPr/>
      <dgm:t>
        <a:bodyPr/>
        <a:lstStyle/>
        <a:p>
          <a:endParaRPr lang="en-US"/>
        </a:p>
      </dgm:t>
    </dgm:pt>
    <dgm:pt modelId="{D0AEC421-4DCC-2640-98F7-339655358AAB}" type="pres">
      <dgm:prSet presAssocID="{C87B4051-EB93-9D4D-B4F1-8BAA89CDEFCC}" presName="descendantText" presStyleLbl="alignAcc1" presStyleIdx="1" presStyleCnt="3">
        <dgm:presLayoutVars>
          <dgm:bulletEnabled val="1"/>
        </dgm:presLayoutVars>
      </dgm:prSet>
      <dgm:spPr/>
      <dgm:t>
        <a:bodyPr/>
        <a:lstStyle/>
        <a:p>
          <a:endParaRPr lang="en-US"/>
        </a:p>
      </dgm:t>
    </dgm:pt>
    <dgm:pt modelId="{22DA0B85-1EE7-854C-9D8A-2E07AEB56C31}" type="pres">
      <dgm:prSet presAssocID="{DF3A949C-7DCA-0C49-8CF1-999A821162BB}" presName="sp" presStyleCnt="0"/>
      <dgm:spPr/>
    </dgm:pt>
    <dgm:pt modelId="{88469C6D-7956-AA4F-9CE3-317899DD86CE}" type="pres">
      <dgm:prSet presAssocID="{3CF4A57F-D1D7-F047-9C06-926CE889E382}" presName="composite" presStyleCnt="0"/>
      <dgm:spPr/>
    </dgm:pt>
    <dgm:pt modelId="{F591D7A9-8B87-D04A-8741-16EF5C9E8A93}" type="pres">
      <dgm:prSet presAssocID="{3CF4A57F-D1D7-F047-9C06-926CE889E382}" presName="parentText" presStyleLbl="alignNode1" presStyleIdx="2" presStyleCnt="3">
        <dgm:presLayoutVars>
          <dgm:chMax val="1"/>
          <dgm:bulletEnabled val="1"/>
        </dgm:presLayoutVars>
      </dgm:prSet>
      <dgm:spPr/>
      <dgm:t>
        <a:bodyPr/>
        <a:lstStyle/>
        <a:p>
          <a:endParaRPr lang="en-US"/>
        </a:p>
      </dgm:t>
    </dgm:pt>
    <dgm:pt modelId="{AAA849AF-D796-2449-A7B1-DAC0E22AEA1C}" type="pres">
      <dgm:prSet presAssocID="{3CF4A57F-D1D7-F047-9C06-926CE889E382}" presName="descendantText" presStyleLbl="alignAcc1" presStyleIdx="2" presStyleCnt="3">
        <dgm:presLayoutVars>
          <dgm:bulletEnabled val="1"/>
        </dgm:presLayoutVars>
      </dgm:prSet>
      <dgm:spPr/>
      <dgm:t>
        <a:bodyPr/>
        <a:lstStyle/>
        <a:p>
          <a:endParaRPr lang="en-US"/>
        </a:p>
      </dgm:t>
    </dgm:pt>
  </dgm:ptLst>
  <dgm:cxnLst>
    <dgm:cxn modelId="{6A31E06F-86B4-0C48-BA7D-268952E3B390}" srcId="{C87B4051-EB93-9D4D-B4F1-8BAA89CDEFCC}" destId="{60E1F9B9-B0C6-1646-B013-A4E60B3645E5}" srcOrd="1" destOrd="0" parTransId="{61E306D1-EA1D-2B45-9F83-159AB82C3B72}" sibTransId="{21B7B6BE-8B1A-3641-AB79-5F60C225734A}"/>
    <dgm:cxn modelId="{90F94BB3-D8A4-014C-B5E6-A1A374FB6841}" srcId="{3CF4A57F-D1D7-F047-9C06-926CE889E382}" destId="{CF14E412-40EE-F94C-BC17-269CA34A7BB4}" srcOrd="1" destOrd="0" parTransId="{85FCE31A-C153-BF4C-B215-A6315CF6431C}" sibTransId="{75A0449B-19EC-8945-83DD-707BA8CB577D}"/>
    <dgm:cxn modelId="{A43EB432-B7F6-FC4F-B601-35CACDCC4B80}" type="presOf" srcId="{CF14E412-40EE-F94C-BC17-269CA34A7BB4}" destId="{AAA849AF-D796-2449-A7B1-DAC0E22AEA1C}" srcOrd="0" destOrd="1" presId="urn:microsoft.com/office/officeart/2005/8/layout/chevron2"/>
    <dgm:cxn modelId="{8103DB2B-96B2-1949-8BF0-70D8F79E03D4}" type="presOf" srcId="{EEF44685-6282-B14B-8EC1-6E6221497401}" destId="{9EC94C62-AD17-5949-A93C-8F10CFDD0FBD}" srcOrd="0" destOrd="0" presId="urn:microsoft.com/office/officeart/2005/8/layout/chevron2"/>
    <dgm:cxn modelId="{0212B93E-6D6D-DC41-BC86-ABF8624F7926}" srcId="{EEF44685-6282-B14B-8EC1-6E6221497401}" destId="{C215CA84-C78F-0447-8A38-0056CB4AE333}" srcOrd="1" destOrd="0" parTransId="{25C341F1-1038-6949-8738-73EF74209712}" sibTransId="{DA461794-6A7F-934A-93BD-DE479D2C9AFD}"/>
    <dgm:cxn modelId="{5B3B5DFE-F36A-E546-99A1-382BC3B5D48A}" type="presOf" srcId="{6C9C3440-B5AC-3041-A341-4B466A7FC612}" destId="{D0AEC421-4DCC-2640-98F7-339655358AAB}" srcOrd="0" destOrd="0" presId="urn:microsoft.com/office/officeart/2005/8/layout/chevron2"/>
    <dgm:cxn modelId="{2C06ED24-D5D6-2848-BB3B-FEB3DDD9F77C}" srcId="{752D0697-2EE8-7848-B634-7DC7EF456845}" destId="{EEF44685-6282-B14B-8EC1-6E6221497401}" srcOrd="0" destOrd="0" parTransId="{594604CD-0112-C245-A8B4-8F6F73496375}" sibTransId="{03D90353-AE9A-8F4A-9A34-9EB97319295A}"/>
    <dgm:cxn modelId="{C46B1678-21C7-7742-98A9-76136D73612A}" type="presOf" srcId="{C215CA84-C78F-0447-8A38-0056CB4AE333}" destId="{09A0645E-350D-4D44-8C14-C494DBC268D3}" srcOrd="0" destOrd="1" presId="urn:microsoft.com/office/officeart/2005/8/layout/chevron2"/>
    <dgm:cxn modelId="{E04DDAA9-86B0-464D-B402-D8201674B893}" type="presOf" srcId="{3CF4A57F-D1D7-F047-9C06-926CE889E382}" destId="{F591D7A9-8B87-D04A-8741-16EF5C9E8A93}" srcOrd="0" destOrd="0" presId="urn:microsoft.com/office/officeart/2005/8/layout/chevron2"/>
    <dgm:cxn modelId="{F20E1EBF-DBD6-CA42-9C22-8D5B22242CB1}" type="presOf" srcId="{60E1F9B9-B0C6-1646-B013-A4E60B3645E5}" destId="{D0AEC421-4DCC-2640-98F7-339655358AAB}" srcOrd="0" destOrd="1" presId="urn:microsoft.com/office/officeart/2005/8/layout/chevron2"/>
    <dgm:cxn modelId="{A69454C2-F4F2-0C4C-84E7-B866E939DD99}" srcId="{752D0697-2EE8-7848-B634-7DC7EF456845}" destId="{3CF4A57F-D1D7-F047-9C06-926CE889E382}" srcOrd="2" destOrd="0" parTransId="{4845C2C7-52D4-DA45-AAB0-BEA1BE2CBC9B}" sibTransId="{5AD774E5-5217-8E4A-B3AB-3B97F7AE85D5}"/>
    <dgm:cxn modelId="{8A6D002C-A9E8-ED41-A93E-EA506BF16466}" type="presOf" srcId="{C87B4051-EB93-9D4D-B4F1-8BAA89CDEFCC}" destId="{D72382B8-2CE5-A642-9D92-E91F43F1BBF1}" srcOrd="0" destOrd="0" presId="urn:microsoft.com/office/officeart/2005/8/layout/chevron2"/>
    <dgm:cxn modelId="{5BE044A2-7BAD-AE47-B21B-A761BAC0CAFE}" type="presOf" srcId="{27FF944D-037F-7B48-8C46-8A39219DC55F}" destId="{09A0645E-350D-4D44-8C14-C494DBC268D3}" srcOrd="0" destOrd="0" presId="urn:microsoft.com/office/officeart/2005/8/layout/chevron2"/>
    <dgm:cxn modelId="{47719B69-EA58-5846-8477-99F2B345CCEC}" type="presOf" srcId="{6C88E16F-21EF-1848-A17C-D5C4F5E1E9B8}" destId="{09A0645E-350D-4D44-8C14-C494DBC268D3}" srcOrd="0" destOrd="2" presId="urn:microsoft.com/office/officeart/2005/8/layout/chevron2"/>
    <dgm:cxn modelId="{8899F455-3D9F-064C-99C3-E2F292BD4B2A}" type="presOf" srcId="{77FCA83B-147A-F348-82BD-35BF12B230B2}" destId="{AAA849AF-D796-2449-A7B1-DAC0E22AEA1C}" srcOrd="0" destOrd="0" presId="urn:microsoft.com/office/officeart/2005/8/layout/chevron2"/>
    <dgm:cxn modelId="{3A8B3757-C044-9542-970D-AD0D8383F56F}" srcId="{C87B4051-EB93-9D4D-B4F1-8BAA89CDEFCC}" destId="{6C9C3440-B5AC-3041-A341-4B466A7FC612}" srcOrd="0" destOrd="0" parTransId="{29FC420A-41AB-8041-839D-D0702AE6D254}" sibTransId="{FF6DA752-5DB1-3144-8B5E-0FDC3CFACBD5}"/>
    <dgm:cxn modelId="{E2144502-F7B3-C545-9918-FC2C6F5477A1}" type="presOf" srcId="{752D0697-2EE8-7848-B634-7DC7EF456845}" destId="{3EFAA49A-2F6A-254E-9560-FB02688021C1}" srcOrd="0" destOrd="0" presId="urn:microsoft.com/office/officeart/2005/8/layout/chevron2"/>
    <dgm:cxn modelId="{1D62498F-5C55-034A-AA87-16320D8CED7C}" srcId="{EEF44685-6282-B14B-8EC1-6E6221497401}" destId="{6C88E16F-21EF-1848-A17C-D5C4F5E1E9B8}" srcOrd="2" destOrd="0" parTransId="{DF7CA062-2C09-C943-9F6E-2B6537BD8FB6}" sibTransId="{A5D668FD-BA7E-9E46-9B83-FFD880CC784A}"/>
    <dgm:cxn modelId="{15698FF4-1764-A14B-B3DD-9FFD46409356}" srcId="{EEF44685-6282-B14B-8EC1-6E6221497401}" destId="{27FF944D-037F-7B48-8C46-8A39219DC55F}" srcOrd="0" destOrd="0" parTransId="{9E44CC2A-E672-3E48-904F-E763203BB2AE}" sibTransId="{762693CA-9BE2-7042-83CF-DE3C1275110F}"/>
    <dgm:cxn modelId="{28CFEFB6-3DBD-5742-92EE-93C1D442C30C}" srcId="{3CF4A57F-D1D7-F047-9C06-926CE889E382}" destId="{77FCA83B-147A-F348-82BD-35BF12B230B2}" srcOrd="0" destOrd="0" parTransId="{AA5E3769-58FA-784C-8E0D-231FB2AC1CB2}" sibTransId="{858E3A5A-E1DB-BD49-B4F5-185C02BD70F8}"/>
    <dgm:cxn modelId="{6391271D-D1AB-4142-800C-EE733EB16D0F}" srcId="{752D0697-2EE8-7848-B634-7DC7EF456845}" destId="{C87B4051-EB93-9D4D-B4F1-8BAA89CDEFCC}" srcOrd="1" destOrd="0" parTransId="{BBCC8E82-CED2-2747-918B-4857D4315BF5}" sibTransId="{DF3A949C-7DCA-0C49-8CF1-999A821162BB}"/>
    <dgm:cxn modelId="{0EC8CC19-DD92-E748-AD7E-5AE04B7469AF}" type="presParOf" srcId="{3EFAA49A-2F6A-254E-9560-FB02688021C1}" destId="{E853432B-D719-164B-AEF3-96880BF4F22C}" srcOrd="0" destOrd="0" presId="urn:microsoft.com/office/officeart/2005/8/layout/chevron2"/>
    <dgm:cxn modelId="{14D81BBC-43EF-7D48-AC66-274AB7F764F2}" type="presParOf" srcId="{E853432B-D719-164B-AEF3-96880BF4F22C}" destId="{9EC94C62-AD17-5949-A93C-8F10CFDD0FBD}" srcOrd="0" destOrd="0" presId="urn:microsoft.com/office/officeart/2005/8/layout/chevron2"/>
    <dgm:cxn modelId="{DE061FD1-7415-0749-B6D1-00735FBEE7F1}" type="presParOf" srcId="{E853432B-D719-164B-AEF3-96880BF4F22C}" destId="{09A0645E-350D-4D44-8C14-C494DBC268D3}" srcOrd="1" destOrd="0" presId="urn:microsoft.com/office/officeart/2005/8/layout/chevron2"/>
    <dgm:cxn modelId="{A51D98F3-18AF-0B42-93A5-57CBC254A997}" type="presParOf" srcId="{3EFAA49A-2F6A-254E-9560-FB02688021C1}" destId="{BE1AC561-DDBD-764E-868F-56C49F9F49A2}" srcOrd="1" destOrd="0" presId="urn:microsoft.com/office/officeart/2005/8/layout/chevron2"/>
    <dgm:cxn modelId="{6835A099-1A62-FB47-B920-10A1AA1EAB84}" type="presParOf" srcId="{3EFAA49A-2F6A-254E-9560-FB02688021C1}" destId="{9206775D-E1F4-8344-8A9F-E8FC5E4E4076}" srcOrd="2" destOrd="0" presId="urn:microsoft.com/office/officeart/2005/8/layout/chevron2"/>
    <dgm:cxn modelId="{40D1F0A9-9F62-8A46-859A-34B141F5299C}" type="presParOf" srcId="{9206775D-E1F4-8344-8A9F-E8FC5E4E4076}" destId="{D72382B8-2CE5-A642-9D92-E91F43F1BBF1}" srcOrd="0" destOrd="0" presId="urn:microsoft.com/office/officeart/2005/8/layout/chevron2"/>
    <dgm:cxn modelId="{46A7D7AA-62A7-8145-87F0-735CC924781A}" type="presParOf" srcId="{9206775D-E1F4-8344-8A9F-E8FC5E4E4076}" destId="{D0AEC421-4DCC-2640-98F7-339655358AAB}" srcOrd="1" destOrd="0" presId="urn:microsoft.com/office/officeart/2005/8/layout/chevron2"/>
    <dgm:cxn modelId="{C9162FE6-0DF7-4F49-8166-826CE1D2A550}" type="presParOf" srcId="{3EFAA49A-2F6A-254E-9560-FB02688021C1}" destId="{22DA0B85-1EE7-854C-9D8A-2E07AEB56C31}" srcOrd="3" destOrd="0" presId="urn:microsoft.com/office/officeart/2005/8/layout/chevron2"/>
    <dgm:cxn modelId="{B8A7C18E-8040-C94E-94F1-D54B552F5840}" type="presParOf" srcId="{3EFAA49A-2F6A-254E-9560-FB02688021C1}" destId="{88469C6D-7956-AA4F-9CE3-317899DD86CE}" srcOrd="4" destOrd="0" presId="urn:microsoft.com/office/officeart/2005/8/layout/chevron2"/>
    <dgm:cxn modelId="{AFF32188-82AB-2B4B-AA9A-4F4F85045C5D}" type="presParOf" srcId="{88469C6D-7956-AA4F-9CE3-317899DD86CE}" destId="{F591D7A9-8B87-D04A-8741-16EF5C9E8A93}" srcOrd="0" destOrd="0" presId="urn:microsoft.com/office/officeart/2005/8/layout/chevron2"/>
    <dgm:cxn modelId="{EC16F0E4-B46E-1046-AE2E-BF5C4B9CFB56}" type="presParOf" srcId="{88469C6D-7956-AA4F-9CE3-317899DD86CE}" destId="{AAA849AF-D796-2449-A7B1-DAC0E22AEA1C}"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2D0697-2EE8-7848-B634-7DC7EF456845}" type="doc">
      <dgm:prSet loTypeId="urn:microsoft.com/office/officeart/2005/8/layout/chevron2" loCatId="" qsTypeId="urn:microsoft.com/office/officeart/2005/8/quickstyle/simple4" qsCatId="simple" csTypeId="urn:microsoft.com/office/officeart/2005/8/colors/accent1_3" csCatId="accent1" phldr="1"/>
      <dgm:spPr/>
      <dgm:t>
        <a:bodyPr/>
        <a:lstStyle/>
        <a:p>
          <a:endParaRPr lang="en-US"/>
        </a:p>
      </dgm:t>
    </dgm:pt>
    <dgm:pt modelId="{EEF44685-6282-B14B-8EC1-6E6221497401}">
      <dgm:prSet phldrT="[Text]"/>
      <dgm:spPr/>
      <dgm:t>
        <a:bodyPr/>
        <a:lstStyle/>
        <a:p>
          <a:r>
            <a:rPr lang="en-US" dirty="0" smtClean="0"/>
            <a:t>High</a:t>
          </a:r>
          <a:endParaRPr lang="en-US" dirty="0"/>
        </a:p>
      </dgm:t>
    </dgm:pt>
    <dgm:pt modelId="{594604CD-0112-C245-A8B4-8F6F73496375}" type="parTrans" cxnId="{2C06ED24-D5D6-2848-BB3B-FEB3DDD9F77C}">
      <dgm:prSet/>
      <dgm:spPr/>
      <dgm:t>
        <a:bodyPr/>
        <a:lstStyle/>
        <a:p>
          <a:endParaRPr lang="en-US"/>
        </a:p>
      </dgm:t>
    </dgm:pt>
    <dgm:pt modelId="{03D90353-AE9A-8F4A-9A34-9EB97319295A}" type="sibTrans" cxnId="{2C06ED24-D5D6-2848-BB3B-FEB3DDD9F77C}">
      <dgm:prSet/>
      <dgm:spPr/>
      <dgm:t>
        <a:bodyPr/>
        <a:lstStyle/>
        <a:p>
          <a:endParaRPr lang="en-US"/>
        </a:p>
      </dgm:t>
    </dgm:pt>
    <dgm:pt modelId="{C87B4051-EB93-9D4D-B4F1-8BAA89CDEFCC}">
      <dgm:prSet phldrT="[Text]"/>
      <dgm:spPr/>
      <dgm:t>
        <a:bodyPr/>
        <a:lstStyle/>
        <a:p>
          <a:r>
            <a:rPr lang="en-US" dirty="0" smtClean="0"/>
            <a:t>Medium</a:t>
          </a:r>
          <a:endParaRPr lang="en-US" dirty="0"/>
        </a:p>
      </dgm:t>
    </dgm:pt>
    <dgm:pt modelId="{BBCC8E82-CED2-2747-918B-4857D4315BF5}" type="parTrans" cxnId="{6391271D-D1AB-4142-800C-EE733EB16D0F}">
      <dgm:prSet/>
      <dgm:spPr/>
      <dgm:t>
        <a:bodyPr/>
        <a:lstStyle/>
        <a:p>
          <a:endParaRPr lang="en-US"/>
        </a:p>
      </dgm:t>
    </dgm:pt>
    <dgm:pt modelId="{DF3A949C-7DCA-0C49-8CF1-999A821162BB}" type="sibTrans" cxnId="{6391271D-D1AB-4142-800C-EE733EB16D0F}">
      <dgm:prSet/>
      <dgm:spPr/>
      <dgm:t>
        <a:bodyPr/>
        <a:lstStyle/>
        <a:p>
          <a:endParaRPr lang="en-US"/>
        </a:p>
      </dgm:t>
    </dgm:pt>
    <dgm:pt modelId="{6C9C3440-B5AC-3041-A341-4B466A7FC612}">
      <dgm:prSet phldrT="[Text]"/>
      <dgm:spPr/>
      <dgm:t>
        <a:bodyPr/>
        <a:lstStyle/>
        <a:p>
          <a:r>
            <a:rPr lang="en-US" dirty="0" smtClean="0"/>
            <a:t>DNS</a:t>
          </a:r>
          <a:endParaRPr lang="en-US" dirty="0"/>
        </a:p>
      </dgm:t>
    </dgm:pt>
    <dgm:pt modelId="{29FC420A-41AB-8041-839D-D0702AE6D254}" type="parTrans" cxnId="{3A8B3757-C044-9542-970D-AD0D8383F56F}">
      <dgm:prSet/>
      <dgm:spPr/>
      <dgm:t>
        <a:bodyPr/>
        <a:lstStyle/>
        <a:p>
          <a:endParaRPr lang="en-US"/>
        </a:p>
      </dgm:t>
    </dgm:pt>
    <dgm:pt modelId="{FF6DA752-5DB1-3144-8B5E-0FDC3CFACBD5}" type="sibTrans" cxnId="{3A8B3757-C044-9542-970D-AD0D8383F56F}">
      <dgm:prSet/>
      <dgm:spPr/>
      <dgm:t>
        <a:bodyPr/>
        <a:lstStyle/>
        <a:p>
          <a:endParaRPr lang="en-US"/>
        </a:p>
      </dgm:t>
    </dgm:pt>
    <dgm:pt modelId="{60E1F9B9-B0C6-1646-B013-A4E60B3645E5}">
      <dgm:prSet phldrT="[Text]"/>
      <dgm:spPr/>
      <dgm:t>
        <a:bodyPr/>
        <a:lstStyle/>
        <a:p>
          <a:r>
            <a:rPr lang="en-US" dirty="0" smtClean="0"/>
            <a:t>Red Team</a:t>
          </a:r>
          <a:endParaRPr lang="en-US" dirty="0"/>
        </a:p>
      </dgm:t>
    </dgm:pt>
    <dgm:pt modelId="{61E306D1-EA1D-2B45-9F83-159AB82C3B72}" type="parTrans" cxnId="{6A31E06F-86B4-0C48-BA7D-268952E3B390}">
      <dgm:prSet/>
      <dgm:spPr/>
      <dgm:t>
        <a:bodyPr/>
        <a:lstStyle/>
        <a:p>
          <a:endParaRPr lang="en-US"/>
        </a:p>
      </dgm:t>
    </dgm:pt>
    <dgm:pt modelId="{21B7B6BE-8B1A-3641-AB79-5F60C225734A}" type="sibTrans" cxnId="{6A31E06F-86B4-0C48-BA7D-268952E3B390}">
      <dgm:prSet/>
      <dgm:spPr/>
      <dgm:t>
        <a:bodyPr/>
        <a:lstStyle/>
        <a:p>
          <a:endParaRPr lang="en-US"/>
        </a:p>
      </dgm:t>
    </dgm:pt>
    <dgm:pt modelId="{3CF4A57F-D1D7-F047-9C06-926CE889E382}">
      <dgm:prSet phldrT="[Text]"/>
      <dgm:spPr/>
      <dgm:t>
        <a:bodyPr/>
        <a:lstStyle/>
        <a:p>
          <a:r>
            <a:rPr lang="en-US" dirty="0" smtClean="0"/>
            <a:t>Low</a:t>
          </a:r>
          <a:endParaRPr lang="en-US" dirty="0"/>
        </a:p>
      </dgm:t>
    </dgm:pt>
    <dgm:pt modelId="{4845C2C7-52D4-DA45-AAB0-BEA1BE2CBC9B}" type="parTrans" cxnId="{A69454C2-F4F2-0C4C-84E7-B866E939DD99}">
      <dgm:prSet/>
      <dgm:spPr/>
      <dgm:t>
        <a:bodyPr/>
        <a:lstStyle/>
        <a:p>
          <a:endParaRPr lang="en-US"/>
        </a:p>
      </dgm:t>
    </dgm:pt>
    <dgm:pt modelId="{5AD774E5-5217-8E4A-B3AB-3B97F7AE85D5}" type="sibTrans" cxnId="{A69454C2-F4F2-0C4C-84E7-B866E939DD99}">
      <dgm:prSet/>
      <dgm:spPr/>
      <dgm:t>
        <a:bodyPr/>
        <a:lstStyle/>
        <a:p>
          <a:endParaRPr lang="en-US"/>
        </a:p>
      </dgm:t>
    </dgm:pt>
    <dgm:pt modelId="{77FCA83B-147A-F348-82BD-35BF12B230B2}">
      <dgm:prSet phldrT="[Text]"/>
      <dgm:spPr/>
      <dgm:t>
        <a:bodyPr/>
        <a:lstStyle/>
        <a:p>
          <a:r>
            <a:rPr lang="en-US" dirty="0" smtClean="0"/>
            <a:t>IDS/IPS</a:t>
          </a:r>
          <a:endParaRPr lang="en-US" dirty="0"/>
        </a:p>
      </dgm:t>
    </dgm:pt>
    <dgm:pt modelId="{AA5E3769-58FA-784C-8E0D-231FB2AC1CB2}" type="parTrans" cxnId="{28CFEFB6-3DBD-5742-92EE-93C1D442C30C}">
      <dgm:prSet/>
      <dgm:spPr/>
      <dgm:t>
        <a:bodyPr/>
        <a:lstStyle/>
        <a:p>
          <a:endParaRPr lang="en-US"/>
        </a:p>
      </dgm:t>
    </dgm:pt>
    <dgm:pt modelId="{858E3A5A-E1DB-BD49-B4F5-185C02BD70F8}" type="sibTrans" cxnId="{28CFEFB6-3DBD-5742-92EE-93C1D442C30C}">
      <dgm:prSet/>
      <dgm:spPr/>
      <dgm:t>
        <a:bodyPr/>
        <a:lstStyle/>
        <a:p>
          <a:endParaRPr lang="en-US"/>
        </a:p>
      </dgm:t>
    </dgm:pt>
    <dgm:pt modelId="{CF14E412-40EE-F94C-BC17-269CA34A7BB4}">
      <dgm:prSet phldrT="[Text]"/>
      <dgm:spPr/>
      <dgm:t>
        <a:bodyPr/>
        <a:lstStyle/>
        <a:p>
          <a:r>
            <a:rPr lang="en-US" dirty="0" smtClean="0"/>
            <a:t>Outbound </a:t>
          </a:r>
          <a:endParaRPr lang="en-US" dirty="0"/>
        </a:p>
      </dgm:t>
    </dgm:pt>
    <dgm:pt modelId="{85FCE31A-C153-BF4C-B215-A6315CF6431C}" type="parTrans" cxnId="{90F94BB3-D8A4-014C-B5E6-A1A374FB6841}">
      <dgm:prSet/>
      <dgm:spPr/>
      <dgm:t>
        <a:bodyPr/>
        <a:lstStyle/>
        <a:p>
          <a:endParaRPr lang="en-US"/>
        </a:p>
      </dgm:t>
    </dgm:pt>
    <dgm:pt modelId="{75A0449B-19EC-8945-83DD-707BA8CB577D}" type="sibTrans" cxnId="{90F94BB3-D8A4-014C-B5E6-A1A374FB6841}">
      <dgm:prSet/>
      <dgm:spPr/>
      <dgm:t>
        <a:bodyPr/>
        <a:lstStyle/>
        <a:p>
          <a:endParaRPr lang="en-US"/>
        </a:p>
      </dgm:t>
    </dgm:pt>
    <dgm:pt modelId="{FE5CE0DB-0B81-1D44-BB8C-205956EAD633}">
      <dgm:prSet phldrT="[Text]"/>
      <dgm:spPr/>
      <dgm:t>
        <a:bodyPr/>
        <a:lstStyle/>
        <a:p>
          <a:r>
            <a:rPr lang="en-US" dirty="0" smtClean="0"/>
            <a:t>Email</a:t>
          </a:r>
          <a:endParaRPr lang="en-US" dirty="0"/>
        </a:p>
      </dgm:t>
    </dgm:pt>
    <dgm:pt modelId="{77BBCF2F-A6EB-E14C-B2EF-E3DB63BFEB41}" type="sibTrans" cxnId="{605B2D08-D21A-0C49-B899-EFB4B2143801}">
      <dgm:prSet/>
      <dgm:spPr/>
      <dgm:t>
        <a:bodyPr/>
        <a:lstStyle/>
        <a:p>
          <a:endParaRPr lang="en-US"/>
        </a:p>
      </dgm:t>
    </dgm:pt>
    <dgm:pt modelId="{3398D611-BE41-4543-A0A0-720ED986D679}" type="parTrans" cxnId="{605B2D08-D21A-0C49-B899-EFB4B2143801}">
      <dgm:prSet/>
      <dgm:spPr/>
      <dgm:t>
        <a:bodyPr/>
        <a:lstStyle/>
        <a:p>
          <a:endParaRPr lang="en-US"/>
        </a:p>
      </dgm:t>
    </dgm:pt>
    <dgm:pt modelId="{F53F6CEC-D700-DC4D-90BE-CB571E80CB73}">
      <dgm:prSet phldrT="[Text]"/>
      <dgm:spPr/>
      <dgm:t>
        <a:bodyPr/>
        <a:lstStyle/>
        <a:p>
          <a:r>
            <a:rPr lang="en-US" dirty="0" smtClean="0"/>
            <a:t>Proxy</a:t>
          </a:r>
          <a:endParaRPr lang="en-US" dirty="0"/>
        </a:p>
      </dgm:t>
    </dgm:pt>
    <dgm:pt modelId="{0DDA5F69-1743-2F43-A14E-9BD1E354560C}" type="sibTrans" cxnId="{7EA9950C-8EBA-1E41-8528-9205073527BF}">
      <dgm:prSet/>
      <dgm:spPr/>
      <dgm:t>
        <a:bodyPr/>
        <a:lstStyle/>
        <a:p>
          <a:endParaRPr lang="en-US"/>
        </a:p>
      </dgm:t>
    </dgm:pt>
    <dgm:pt modelId="{230A70C0-B0D7-174D-97B6-39EE5EBFAE88}" type="parTrans" cxnId="{7EA9950C-8EBA-1E41-8528-9205073527BF}">
      <dgm:prSet/>
      <dgm:spPr/>
      <dgm:t>
        <a:bodyPr/>
        <a:lstStyle/>
        <a:p>
          <a:endParaRPr lang="en-US"/>
        </a:p>
      </dgm:t>
    </dgm:pt>
    <dgm:pt modelId="{27FF944D-037F-7B48-8C46-8A39219DC55F}">
      <dgm:prSet phldrT="[Text]"/>
      <dgm:spPr/>
      <dgm:t>
        <a:bodyPr/>
        <a:lstStyle/>
        <a:p>
          <a:r>
            <a:rPr lang="en-US" dirty="0" smtClean="0"/>
            <a:t>Tripwire</a:t>
          </a:r>
          <a:endParaRPr lang="en-US" dirty="0"/>
        </a:p>
      </dgm:t>
    </dgm:pt>
    <dgm:pt modelId="{762693CA-9BE2-7042-83CF-DE3C1275110F}" type="sibTrans" cxnId="{15698FF4-1764-A14B-B3DD-9FFD46409356}">
      <dgm:prSet/>
      <dgm:spPr/>
      <dgm:t>
        <a:bodyPr/>
        <a:lstStyle/>
        <a:p>
          <a:endParaRPr lang="en-US"/>
        </a:p>
      </dgm:t>
    </dgm:pt>
    <dgm:pt modelId="{9E44CC2A-E672-3E48-904F-E763203BB2AE}" type="parTrans" cxnId="{15698FF4-1764-A14B-B3DD-9FFD46409356}">
      <dgm:prSet/>
      <dgm:spPr/>
      <dgm:t>
        <a:bodyPr/>
        <a:lstStyle/>
        <a:p>
          <a:endParaRPr lang="en-US"/>
        </a:p>
      </dgm:t>
    </dgm:pt>
    <dgm:pt modelId="{3EFAA49A-2F6A-254E-9560-FB02688021C1}" type="pres">
      <dgm:prSet presAssocID="{752D0697-2EE8-7848-B634-7DC7EF456845}" presName="linearFlow" presStyleCnt="0">
        <dgm:presLayoutVars>
          <dgm:dir val="rev"/>
          <dgm:animLvl val="lvl"/>
          <dgm:resizeHandles val="exact"/>
        </dgm:presLayoutVars>
      </dgm:prSet>
      <dgm:spPr/>
      <dgm:t>
        <a:bodyPr/>
        <a:lstStyle/>
        <a:p>
          <a:endParaRPr lang="en-US"/>
        </a:p>
      </dgm:t>
    </dgm:pt>
    <dgm:pt modelId="{E853432B-D719-164B-AEF3-96880BF4F22C}" type="pres">
      <dgm:prSet presAssocID="{EEF44685-6282-B14B-8EC1-6E6221497401}" presName="composite" presStyleCnt="0"/>
      <dgm:spPr/>
    </dgm:pt>
    <dgm:pt modelId="{9EC94C62-AD17-5949-A93C-8F10CFDD0FBD}" type="pres">
      <dgm:prSet presAssocID="{EEF44685-6282-B14B-8EC1-6E6221497401}" presName="parentText" presStyleLbl="alignNode1" presStyleIdx="0" presStyleCnt="3">
        <dgm:presLayoutVars>
          <dgm:chMax val="1"/>
          <dgm:bulletEnabled val="1"/>
        </dgm:presLayoutVars>
      </dgm:prSet>
      <dgm:spPr/>
      <dgm:t>
        <a:bodyPr/>
        <a:lstStyle/>
        <a:p>
          <a:endParaRPr lang="en-US"/>
        </a:p>
      </dgm:t>
    </dgm:pt>
    <dgm:pt modelId="{09A0645E-350D-4D44-8C14-C494DBC268D3}" type="pres">
      <dgm:prSet presAssocID="{EEF44685-6282-B14B-8EC1-6E6221497401}" presName="descendantText" presStyleLbl="alignAcc1" presStyleIdx="0" presStyleCnt="3" custLinFactNeighborX="-1708">
        <dgm:presLayoutVars>
          <dgm:bulletEnabled val="1"/>
        </dgm:presLayoutVars>
      </dgm:prSet>
      <dgm:spPr/>
      <dgm:t>
        <a:bodyPr/>
        <a:lstStyle/>
        <a:p>
          <a:endParaRPr lang="en-US"/>
        </a:p>
      </dgm:t>
    </dgm:pt>
    <dgm:pt modelId="{BE1AC561-DDBD-764E-868F-56C49F9F49A2}" type="pres">
      <dgm:prSet presAssocID="{03D90353-AE9A-8F4A-9A34-9EB97319295A}" presName="sp" presStyleCnt="0"/>
      <dgm:spPr/>
    </dgm:pt>
    <dgm:pt modelId="{9206775D-E1F4-8344-8A9F-E8FC5E4E4076}" type="pres">
      <dgm:prSet presAssocID="{C87B4051-EB93-9D4D-B4F1-8BAA89CDEFCC}" presName="composite" presStyleCnt="0"/>
      <dgm:spPr/>
    </dgm:pt>
    <dgm:pt modelId="{D72382B8-2CE5-A642-9D92-E91F43F1BBF1}" type="pres">
      <dgm:prSet presAssocID="{C87B4051-EB93-9D4D-B4F1-8BAA89CDEFCC}" presName="parentText" presStyleLbl="alignNode1" presStyleIdx="1" presStyleCnt="3">
        <dgm:presLayoutVars>
          <dgm:chMax val="1"/>
          <dgm:bulletEnabled val="1"/>
        </dgm:presLayoutVars>
      </dgm:prSet>
      <dgm:spPr/>
      <dgm:t>
        <a:bodyPr/>
        <a:lstStyle/>
        <a:p>
          <a:endParaRPr lang="en-US"/>
        </a:p>
      </dgm:t>
    </dgm:pt>
    <dgm:pt modelId="{D0AEC421-4DCC-2640-98F7-339655358AAB}" type="pres">
      <dgm:prSet presAssocID="{C87B4051-EB93-9D4D-B4F1-8BAA89CDEFCC}" presName="descendantText" presStyleLbl="alignAcc1" presStyleIdx="1" presStyleCnt="3">
        <dgm:presLayoutVars>
          <dgm:bulletEnabled val="1"/>
        </dgm:presLayoutVars>
      </dgm:prSet>
      <dgm:spPr/>
      <dgm:t>
        <a:bodyPr/>
        <a:lstStyle/>
        <a:p>
          <a:endParaRPr lang="en-US"/>
        </a:p>
      </dgm:t>
    </dgm:pt>
    <dgm:pt modelId="{22DA0B85-1EE7-854C-9D8A-2E07AEB56C31}" type="pres">
      <dgm:prSet presAssocID="{DF3A949C-7DCA-0C49-8CF1-999A821162BB}" presName="sp" presStyleCnt="0"/>
      <dgm:spPr/>
    </dgm:pt>
    <dgm:pt modelId="{88469C6D-7956-AA4F-9CE3-317899DD86CE}" type="pres">
      <dgm:prSet presAssocID="{3CF4A57F-D1D7-F047-9C06-926CE889E382}" presName="composite" presStyleCnt="0"/>
      <dgm:spPr/>
    </dgm:pt>
    <dgm:pt modelId="{F591D7A9-8B87-D04A-8741-16EF5C9E8A93}" type="pres">
      <dgm:prSet presAssocID="{3CF4A57F-D1D7-F047-9C06-926CE889E382}" presName="parentText" presStyleLbl="alignNode1" presStyleIdx="2" presStyleCnt="3">
        <dgm:presLayoutVars>
          <dgm:chMax val="1"/>
          <dgm:bulletEnabled val="1"/>
        </dgm:presLayoutVars>
      </dgm:prSet>
      <dgm:spPr/>
      <dgm:t>
        <a:bodyPr/>
        <a:lstStyle/>
        <a:p>
          <a:endParaRPr lang="en-US"/>
        </a:p>
      </dgm:t>
    </dgm:pt>
    <dgm:pt modelId="{AAA849AF-D796-2449-A7B1-DAC0E22AEA1C}" type="pres">
      <dgm:prSet presAssocID="{3CF4A57F-D1D7-F047-9C06-926CE889E382}" presName="descendantText" presStyleLbl="alignAcc1" presStyleIdx="2" presStyleCnt="3">
        <dgm:presLayoutVars>
          <dgm:bulletEnabled val="1"/>
        </dgm:presLayoutVars>
      </dgm:prSet>
      <dgm:spPr/>
      <dgm:t>
        <a:bodyPr/>
        <a:lstStyle/>
        <a:p>
          <a:endParaRPr lang="en-US"/>
        </a:p>
      </dgm:t>
    </dgm:pt>
  </dgm:ptLst>
  <dgm:cxnLst>
    <dgm:cxn modelId="{6A31E06F-86B4-0C48-BA7D-268952E3B390}" srcId="{C87B4051-EB93-9D4D-B4F1-8BAA89CDEFCC}" destId="{60E1F9B9-B0C6-1646-B013-A4E60B3645E5}" srcOrd="1" destOrd="0" parTransId="{61E306D1-EA1D-2B45-9F83-159AB82C3B72}" sibTransId="{21B7B6BE-8B1A-3641-AB79-5F60C225734A}"/>
    <dgm:cxn modelId="{90F94BB3-D8A4-014C-B5E6-A1A374FB6841}" srcId="{3CF4A57F-D1D7-F047-9C06-926CE889E382}" destId="{CF14E412-40EE-F94C-BC17-269CA34A7BB4}" srcOrd="1" destOrd="0" parTransId="{85FCE31A-C153-BF4C-B215-A6315CF6431C}" sibTransId="{75A0449B-19EC-8945-83DD-707BA8CB577D}"/>
    <dgm:cxn modelId="{2C06ED24-D5D6-2848-BB3B-FEB3DDD9F77C}" srcId="{752D0697-2EE8-7848-B634-7DC7EF456845}" destId="{EEF44685-6282-B14B-8EC1-6E6221497401}" srcOrd="0" destOrd="0" parTransId="{594604CD-0112-C245-A8B4-8F6F73496375}" sibTransId="{03D90353-AE9A-8F4A-9A34-9EB97319295A}"/>
    <dgm:cxn modelId="{247E6B5D-E84D-3D44-8376-89BCB839F54D}" type="presOf" srcId="{752D0697-2EE8-7848-B634-7DC7EF456845}" destId="{3EFAA49A-2F6A-254E-9560-FB02688021C1}" srcOrd="0" destOrd="0" presId="urn:microsoft.com/office/officeart/2005/8/layout/chevron2"/>
    <dgm:cxn modelId="{F587973C-8379-CF4B-B541-3F79D5F9FD59}" type="presOf" srcId="{CF14E412-40EE-F94C-BC17-269CA34A7BB4}" destId="{AAA849AF-D796-2449-A7B1-DAC0E22AEA1C}" srcOrd="0" destOrd="1" presId="urn:microsoft.com/office/officeart/2005/8/layout/chevron2"/>
    <dgm:cxn modelId="{AEA0305B-0B8B-2948-A262-D1ED78F98D45}" type="presOf" srcId="{F53F6CEC-D700-DC4D-90BE-CB571E80CB73}" destId="{09A0645E-350D-4D44-8C14-C494DBC268D3}" srcOrd="0" destOrd="1" presId="urn:microsoft.com/office/officeart/2005/8/layout/chevron2"/>
    <dgm:cxn modelId="{A69454C2-F4F2-0C4C-84E7-B866E939DD99}" srcId="{752D0697-2EE8-7848-B634-7DC7EF456845}" destId="{3CF4A57F-D1D7-F047-9C06-926CE889E382}" srcOrd="2" destOrd="0" parTransId="{4845C2C7-52D4-DA45-AAB0-BEA1BE2CBC9B}" sibTransId="{5AD774E5-5217-8E4A-B3AB-3B97F7AE85D5}"/>
    <dgm:cxn modelId="{3A8B3757-C044-9542-970D-AD0D8383F56F}" srcId="{C87B4051-EB93-9D4D-B4F1-8BAA89CDEFCC}" destId="{6C9C3440-B5AC-3041-A341-4B466A7FC612}" srcOrd="0" destOrd="0" parTransId="{29FC420A-41AB-8041-839D-D0702AE6D254}" sibTransId="{FF6DA752-5DB1-3144-8B5E-0FDC3CFACBD5}"/>
    <dgm:cxn modelId="{7EA9950C-8EBA-1E41-8528-9205073527BF}" srcId="{EEF44685-6282-B14B-8EC1-6E6221497401}" destId="{F53F6CEC-D700-DC4D-90BE-CB571E80CB73}" srcOrd="1" destOrd="0" parTransId="{230A70C0-B0D7-174D-97B6-39EE5EBFAE88}" sibTransId="{0DDA5F69-1743-2F43-A14E-9BD1E354560C}"/>
    <dgm:cxn modelId="{605B2D08-D21A-0C49-B899-EFB4B2143801}" srcId="{EEF44685-6282-B14B-8EC1-6E6221497401}" destId="{FE5CE0DB-0B81-1D44-BB8C-205956EAD633}" srcOrd="2" destOrd="0" parTransId="{3398D611-BE41-4543-A0A0-720ED986D679}" sibTransId="{77BBCF2F-A6EB-E14C-B2EF-E3DB63BFEB41}"/>
    <dgm:cxn modelId="{F728D321-6AF6-8648-9585-790B03E74671}" type="presOf" srcId="{C87B4051-EB93-9D4D-B4F1-8BAA89CDEFCC}" destId="{D72382B8-2CE5-A642-9D92-E91F43F1BBF1}" srcOrd="0" destOrd="0" presId="urn:microsoft.com/office/officeart/2005/8/layout/chevron2"/>
    <dgm:cxn modelId="{34E23B88-7850-2E4E-8628-376C03FDDAC0}" type="presOf" srcId="{6C9C3440-B5AC-3041-A341-4B466A7FC612}" destId="{D0AEC421-4DCC-2640-98F7-339655358AAB}" srcOrd="0" destOrd="0" presId="urn:microsoft.com/office/officeart/2005/8/layout/chevron2"/>
    <dgm:cxn modelId="{3FFD035C-90BA-A648-B165-F39D3C7D0770}" type="presOf" srcId="{3CF4A57F-D1D7-F047-9C06-926CE889E382}" destId="{F591D7A9-8B87-D04A-8741-16EF5C9E8A93}" srcOrd="0" destOrd="0" presId="urn:microsoft.com/office/officeart/2005/8/layout/chevron2"/>
    <dgm:cxn modelId="{35B4F842-5496-3A4D-A97F-AC4EE571EDDA}" type="presOf" srcId="{27FF944D-037F-7B48-8C46-8A39219DC55F}" destId="{09A0645E-350D-4D44-8C14-C494DBC268D3}" srcOrd="0" destOrd="0" presId="urn:microsoft.com/office/officeart/2005/8/layout/chevron2"/>
    <dgm:cxn modelId="{15698FF4-1764-A14B-B3DD-9FFD46409356}" srcId="{EEF44685-6282-B14B-8EC1-6E6221497401}" destId="{27FF944D-037F-7B48-8C46-8A39219DC55F}" srcOrd="0" destOrd="0" parTransId="{9E44CC2A-E672-3E48-904F-E763203BB2AE}" sibTransId="{762693CA-9BE2-7042-83CF-DE3C1275110F}"/>
    <dgm:cxn modelId="{9949D23A-D425-C34A-82F7-4EB06FA3AE31}" type="presOf" srcId="{EEF44685-6282-B14B-8EC1-6E6221497401}" destId="{9EC94C62-AD17-5949-A93C-8F10CFDD0FBD}" srcOrd="0" destOrd="0" presId="urn:microsoft.com/office/officeart/2005/8/layout/chevron2"/>
    <dgm:cxn modelId="{6C52BDB3-9822-034E-877E-3391D5DD6796}" type="presOf" srcId="{77FCA83B-147A-F348-82BD-35BF12B230B2}" destId="{AAA849AF-D796-2449-A7B1-DAC0E22AEA1C}" srcOrd="0" destOrd="0" presId="urn:microsoft.com/office/officeart/2005/8/layout/chevron2"/>
    <dgm:cxn modelId="{FCAFA304-F440-8F4E-92A9-14AEB8EE6586}" type="presOf" srcId="{60E1F9B9-B0C6-1646-B013-A4E60B3645E5}" destId="{D0AEC421-4DCC-2640-98F7-339655358AAB}" srcOrd="0" destOrd="1" presId="urn:microsoft.com/office/officeart/2005/8/layout/chevron2"/>
    <dgm:cxn modelId="{28CFEFB6-3DBD-5742-92EE-93C1D442C30C}" srcId="{3CF4A57F-D1D7-F047-9C06-926CE889E382}" destId="{77FCA83B-147A-F348-82BD-35BF12B230B2}" srcOrd="0" destOrd="0" parTransId="{AA5E3769-58FA-784C-8E0D-231FB2AC1CB2}" sibTransId="{858E3A5A-E1DB-BD49-B4F5-185C02BD70F8}"/>
    <dgm:cxn modelId="{6391271D-D1AB-4142-800C-EE733EB16D0F}" srcId="{752D0697-2EE8-7848-B634-7DC7EF456845}" destId="{C87B4051-EB93-9D4D-B4F1-8BAA89CDEFCC}" srcOrd="1" destOrd="0" parTransId="{BBCC8E82-CED2-2747-918B-4857D4315BF5}" sibTransId="{DF3A949C-7DCA-0C49-8CF1-999A821162BB}"/>
    <dgm:cxn modelId="{C7AF1925-6B69-B147-861B-96CEAEAC3EAB}" type="presOf" srcId="{FE5CE0DB-0B81-1D44-BB8C-205956EAD633}" destId="{09A0645E-350D-4D44-8C14-C494DBC268D3}" srcOrd="0" destOrd="2" presId="urn:microsoft.com/office/officeart/2005/8/layout/chevron2"/>
    <dgm:cxn modelId="{546BB030-B69D-B44B-95C3-68DA44450036}" type="presParOf" srcId="{3EFAA49A-2F6A-254E-9560-FB02688021C1}" destId="{E853432B-D719-164B-AEF3-96880BF4F22C}" srcOrd="0" destOrd="0" presId="urn:microsoft.com/office/officeart/2005/8/layout/chevron2"/>
    <dgm:cxn modelId="{3713FD75-61E3-3445-8C66-3DA01C62B32A}" type="presParOf" srcId="{E853432B-D719-164B-AEF3-96880BF4F22C}" destId="{9EC94C62-AD17-5949-A93C-8F10CFDD0FBD}" srcOrd="0" destOrd="0" presId="urn:microsoft.com/office/officeart/2005/8/layout/chevron2"/>
    <dgm:cxn modelId="{A2FE1894-184D-0144-BF2A-4F35E42DA8D8}" type="presParOf" srcId="{E853432B-D719-164B-AEF3-96880BF4F22C}" destId="{09A0645E-350D-4D44-8C14-C494DBC268D3}" srcOrd="1" destOrd="0" presId="urn:microsoft.com/office/officeart/2005/8/layout/chevron2"/>
    <dgm:cxn modelId="{FC94C561-24CB-8F48-B76B-4B7CC3BE2002}" type="presParOf" srcId="{3EFAA49A-2F6A-254E-9560-FB02688021C1}" destId="{BE1AC561-DDBD-764E-868F-56C49F9F49A2}" srcOrd="1" destOrd="0" presId="urn:microsoft.com/office/officeart/2005/8/layout/chevron2"/>
    <dgm:cxn modelId="{C069B95D-F0CA-654E-BD76-E386880F33DD}" type="presParOf" srcId="{3EFAA49A-2F6A-254E-9560-FB02688021C1}" destId="{9206775D-E1F4-8344-8A9F-E8FC5E4E4076}" srcOrd="2" destOrd="0" presId="urn:microsoft.com/office/officeart/2005/8/layout/chevron2"/>
    <dgm:cxn modelId="{4E86F61A-823B-9446-AF8A-0769CA165E3F}" type="presParOf" srcId="{9206775D-E1F4-8344-8A9F-E8FC5E4E4076}" destId="{D72382B8-2CE5-A642-9D92-E91F43F1BBF1}" srcOrd="0" destOrd="0" presId="urn:microsoft.com/office/officeart/2005/8/layout/chevron2"/>
    <dgm:cxn modelId="{E12311CC-0AB3-7340-874A-9FBA72606A85}" type="presParOf" srcId="{9206775D-E1F4-8344-8A9F-E8FC5E4E4076}" destId="{D0AEC421-4DCC-2640-98F7-339655358AAB}" srcOrd="1" destOrd="0" presId="urn:microsoft.com/office/officeart/2005/8/layout/chevron2"/>
    <dgm:cxn modelId="{404584F4-B78B-8D45-811F-FB68F70F5045}" type="presParOf" srcId="{3EFAA49A-2F6A-254E-9560-FB02688021C1}" destId="{22DA0B85-1EE7-854C-9D8A-2E07AEB56C31}" srcOrd="3" destOrd="0" presId="urn:microsoft.com/office/officeart/2005/8/layout/chevron2"/>
    <dgm:cxn modelId="{BEC7018A-CCF6-3E45-8EAF-AB457080366C}" type="presParOf" srcId="{3EFAA49A-2F6A-254E-9560-FB02688021C1}" destId="{88469C6D-7956-AA4F-9CE3-317899DD86CE}" srcOrd="4" destOrd="0" presId="urn:microsoft.com/office/officeart/2005/8/layout/chevron2"/>
    <dgm:cxn modelId="{2544D7F5-8959-8F41-A90D-189A2857E73C}" type="presParOf" srcId="{88469C6D-7956-AA4F-9CE3-317899DD86CE}" destId="{F591D7A9-8B87-D04A-8741-16EF5C9E8A93}" srcOrd="0" destOrd="0" presId="urn:microsoft.com/office/officeart/2005/8/layout/chevron2"/>
    <dgm:cxn modelId="{411D2872-0154-F944-BAF1-817F2C359737}" type="presParOf" srcId="{88469C6D-7956-AA4F-9CE3-317899DD86CE}" destId="{AAA849AF-D796-2449-A7B1-DAC0E22AEA1C}"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FDAB72-0177-AC40-A774-53865775ADB2}" type="doc">
      <dgm:prSet loTypeId="urn:microsoft.com/office/officeart/2005/8/layout/lProcess2" loCatId="" qsTypeId="urn:microsoft.com/office/officeart/2005/8/quickstyle/simple4" qsCatId="simple" csTypeId="urn:microsoft.com/office/officeart/2005/8/colors/accent2_2" csCatId="accent2" phldr="1"/>
      <dgm:spPr/>
      <dgm:t>
        <a:bodyPr/>
        <a:lstStyle/>
        <a:p>
          <a:endParaRPr lang="en-US"/>
        </a:p>
      </dgm:t>
    </dgm:pt>
    <dgm:pt modelId="{FBDD99D8-C6CB-CA4A-814C-ECF983B0537C}">
      <dgm:prSet phldrT="[Text]"/>
      <dgm:spPr/>
      <dgm:t>
        <a:bodyPr/>
        <a:lstStyle/>
        <a:p>
          <a:r>
            <a:rPr lang="en-US" dirty="0" smtClean="0"/>
            <a:t>Recon</a:t>
          </a:r>
          <a:endParaRPr lang="en-US" dirty="0"/>
        </a:p>
      </dgm:t>
    </dgm:pt>
    <dgm:pt modelId="{4EFD3C42-F164-DC44-9A2E-3D6AD8768936}" type="parTrans" cxnId="{DD8E1098-1305-0F4E-A2C9-4790AFA3C627}">
      <dgm:prSet/>
      <dgm:spPr/>
      <dgm:t>
        <a:bodyPr/>
        <a:lstStyle/>
        <a:p>
          <a:endParaRPr lang="en-US"/>
        </a:p>
      </dgm:t>
    </dgm:pt>
    <dgm:pt modelId="{4BA130A6-5261-7E4F-BB96-25D3E186FA73}" type="sibTrans" cxnId="{DD8E1098-1305-0F4E-A2C9-4790AFA3C627}">
      <dgm:prSet/>
      <dgm:spPr/>
      <dgm:t>
        <a:bodyPr/>
        <a:lstStyle/>
        <a:p>
          <a:endParaRPr lang="en-US"/>
        </a:p>
      </dgm:t>
    </dgm:pt>
    <dgm:pt modelId="{5D136482-4C40-084C-B6D0-6527DC9E5C6C}">
      <dgm:prSet phldrT="[Text]"/>
      <dgm:spPr/>
      <dgm:t>
        <a:bodyPr/>
        <a:lstStyle/>
        <a:p>
          <a:r>
            <a:rPr lang="en-US" dirty="0" err="1" smtClean="0"/>
            <a:t>Nmap</a:t>
          </a:r>
          <a:endParaRPr lang="en-US" dirty="0"/>
        </a:p>
      </dgm:t>
    </dgm:pt>
    <dgm:pt modelId="{F43FD0C3-A51A-F745-A4BF-C6A47AEEDB61}" type="parTrans" cxnId="{0C7DAB8D-B5B0-324D-81FF-2323FC454BCD}">
      <dgm:prSet/>
      <dgm:spPr/>
      <dgm:t>
        <a:bodyPr/>
        <a:lstStyle/>
        <a:p>
          <a:endParaRPr lang="en-US"/>
        </a:p>
      </dgm:t>
    </dgm:pt>
    <dgm:pt modelId="{253C570C-A7AA-6D49-B465-4F8F9D5F3E7E}" type="sibTrans" cxnId="{0C7DAB8D-B5B0-324D-81FF-2323FC454BCD}">
      <dgm:prSet/>
      <dgm:spPr/>
      <dgm:t>
        <a:bodyPr/>
        <a:lstStyle/>
        <a:p>
          <a:endParaRPr lang="en-US"/>
        </a:p>
      </dgm:t>
    </dgm:pt>
    <dgm:pt modelId="{BE7879EC-7A1D-934C-8DB7-3CCE4D87A8ED}">
      <dgm:prSet phldrT="[Text]"/>
      <dgm:spPr/>
      <dgm:t>
        <a:bodyPr/>
        <a:lstStyle/>
        <a:p>
          <a:r>
            <a:rPr lang="en-US" dirty="0" smtClean="0"/>
            <a:t>OSINT </a:t>
          </a:r>
          <a:endParaRPr lang="en-US" dirty="0"/>
        </a:p>
      </dgm:t>
    </dgm:pt>
    <dgm:pt modelId="{96CC1DC8-B189-D346-85EE-1F5BD14C77C9}" type="parTrans" cxnId="{947A04E9-4050-3044-AA9E-41629625B47F}">
      <dgm:prSet/>
      <dgm:spPr/>
      <dgm:t>
        <a:bodyPr/>
        <a:lstStyle/>
        <a:p>
          <a:endParaRPr lang="en-US"/>
        </a:p>
      </dgm:t>
    </dgm:pt>
    <dgm:pt modelId="{F17DBE3D-F21A-8D4C-BA13-00E87E665318}" type="sibTrans" cxnId="{947A04E9-4050-3044-AA9E-41629625B47F}">
      <dgm:prSet/>
      <dgm:spPr/>
      <dgm:t>
        <a:bodyPr/>
        <a:lstStyle/>
        <a:p>
          <a:endParaRPr lang="en-US"/>
        </a:p>
      </dgm:t>
    </dgm:pt>
    <dgm:pt modelId="{8227E359-A821-5849-9AE6-585DE15402F2}">
      <dgm:prSet phldrT="[Text]"/>
      <dgm:spPr/>
      <dgm:t>
        <a:bodyPr/>
        <a:lstStyle/>
        <a:p>
          <a:r>
            <a:rPr lang="en-US" dirty="0" smtClean="0"/>
            <a:t>Delivery</a:t>
          </a:r>
          <a:endParaRPr lang="en-US" dirty="0"/>
        </a:p>
      </dgm:t>
    </dgm:pt>
    <dgm:pt modelId="{7A907212-1200-7546-B3F0-2EAC9465AEB7}" type="parTrans" cxnId="{537AFA4A-34CC-CA4B-BCE7-5BFB7DC393D4}">
      <dgm:prSet/>
      <dgm:spPr/>
      <dgm:t>
        <a:bodyPr/>
        <a:lstStyle/>
        <a:p>
          <a:endParaRPr lang="en-US"/>
        </a:p>
      </dgm:t>
    </dgm:pt>
    <dgm:pt modelId="{1486FF0C-8E04-AD47-997E-E0597761302D}" type="sibTrans" cxnId="{537AFA4A-34CC-CA4B-BCE7-5BFB7DC393D4}">
      <dgm:prSet/>
      <dgm:spPr/>
      <dgm:t>
        <a:bodyPr/>
        <a:lstStyle/>
        <a:p>
          <a:endParaRPr lang="en-US"/>
        </a:p>
      </dgm:t>
    </dgm:pt>
    <dgm:pt modelId="{7B91CD2B-6A1D-7548-9978-DEB28E956CEF}">
      <dgm:prSet phldrT="[Text]"/>
      <dgm:spPr/>
      <dgm:t>
        <a:bodyPr/>
        <a:lstStyle/>
        <a:p>
          <a:r>
            <a:rPr lang="en-US" dirty="0" smtClean="0"/>
            <a:t>Proxy</a:t>
          </a:r>
          <a:endParaRPr lang="en-US" dirty="0"/>
        </a:p>
      </dgm:t>
    </dgm:pt>
    <dgm:pt modelId="{4771E512-A2BB-C54E-A6E3-AE566289AD6F}" type="parTrans" cxnId="{B7484477-05BD-174F-AD49-47FECA587324}">
      <dgm:prSet/>
      <dgm:spPr/>
      <dgm:t>
        <a:bodyPr/>
        <a:lstStyle/>
        <a:p>
          <a:endParaRPr lang="en-US"/>
        </a:p>
      </dgm:t>
    </dgm:pt>
    <dgm:pt modelId="{3C028F99-C679-2E42-BA3B-4124449BAE72}" type="sibTrans" cxnId="{B7484477-05BD-174F-AD49-47FECA587324}">
      <dgm:prSet/>
      <dgm:spPr/>
      <dgm:t>
        <a:bodyPr/>
        <a:lstStyle/>
        <a:p>
          <a:endParaRPr lang="en-US"/>
        </a:p>
      </dgm:t>
    </dgm:pt>
    <dgm:pt modelId="{CC147B17-8F14-5E45-9BB6-7C887A7BCB16}">
      <dgm:prSet phldrT="[Text]"/>
      <dgm:spPr/>
      <dgm:t>
        <a:bodyPr/>
        <a:lstStyle/>
        <a:p>
          <a:r>
            <a:rPr lang="en-US" dirty="0" smtClean="0"/>
            <a:t>Exploitation</a:t>
          </a:r>
          <a:endParaRPr lang="en-US" dirty="0"/>
        </a:p>
      </dgm:t>
    </dgm:pt>
    <dgm:pt modelId="{DAF62AD0-4E07-5744-B8CC-9C95085850CC}" type="parTrans" cxnId="{0732BB69-27F7-0D4F-9E10-F954E69C039E}">
      <dgm:prSet/>
      <dgm:spPr/>
      <dgm:t>
        <a:bodyPr/>
        <a:lstStyle/>
        <a:p>
          <a:endParaRPr lang="en-US"/>
        </a:p>
      </dgm:t>
    </dgm:pt>
    <dgm:pt modelId="{83E6A70C-97AA-BB40-AEC2-EEDEEC9471E6}" type="sibTrans" cxnId="{0732BB69-27F7-0D4F-9E10-F954E69C039E}">
      <dgm:prSet/>
      <dgm:spPr/>
      <dgm:t>
        <a:bodyPr/>
        <a:lstStyle/>
        <a:p>
          <a:endParaRPr lang="en-US"/>
        </a:p>
      </dgm:t>
    </dgm:pt>
    <dgm:pt modelId="{97AD3B73-7975-0F4C-A51B-4E09BBD08470}">
      <dgm:prSet phldrT="[Text]"/>
      <dgm:spPr/>
      <dgm:t>
        <a:bodyPr/>
        <a:lstStyle/>
        <a:p>
          <a:r>
            <a:rPr lang="en-US" dirty="0" smtClean="0"/>
            <a:t>Tripwire</a:t>
          </a:r>
          <a:endParaRPr lang="en-US" dirty="0"/>
        </a:p>
      </dgm:t>
    </dgm:pt>
    <dgm:pt modelId="{258F2ED1-B1BE-6A41-BBB9-008DA81281ED}" type="parTrans" cxnId="{CEB7D7A8-822D-5646-969B-AFEA61C6ECBF}">
      <dgm:prSet/>
      <dgm:spPr/>
      <dgm:t>
        <a:bodyPr/>
        <a:lstStyle/>
        <a:p>
          <a:endParaRPr lang="en-US"/>
        </a:p>
      </dgm:t>
    </dgm:pt>
    <dgm:pt modelId="{4CEC90C9-0ADD-BD4F-95EB-B9D362A2166E}" type="sibTrans" cxnId="{CEB7D7A8-822D-5646-969B-AFEA61C6ECBF}">
      <dgm:prSet/>
      <dgm:spPr/>
      <dgm:t>
        <a:bodyPr/>
        <a:lstStyle/>
        <a:p>
          <a:endParaRPr lang="en-US"/>
        </a:p>
      </dgm:t>
    </dgm:pt>
    <dgm:pt modelId="{65C957FB-0785-7C48-BEFB-2952FC5508B2}">
      <dgm:prSet phldrT="[Text]"/>
      <dgm:spPr/>
      <dgm:t>
        <a:bodyPr/>
        <a:lstStyle/>
        <a:p>
          <a:r>
            <a:rPr lang="en-US" dirty="0" smtClean="0"/>
            <a:t>IDS/IPS</a:t>
          </a:r>
          <a:endParaRPr lang="en-US" dirty="0"/>
        </a:p>
      </dgm:t>
    </dgm:pt>
    <dgm:pt modelId="{F593B346-BC5F-9D42-AEF5-3FA4067F634F}" type="parTrans" cxnId="{591D9B69-939F-8645-94DB-CF012C85A6CD}">
      <dgm:prSet/>
      <dgm:spPr/>
      <dgm:t>
        <a:bodyPr/>
        <a:lstStyle/>
        <a:p>
          <a:endParaRPr lang="en-US"/>
        </a:p>
      </dgm:t>
    </dgm:pt>
    <dgm:pt modelId="{5AAE2373-4405-6849-9845-25CF642B3D19}" type="sibTrans" cxnId="{591D9B69-939F-8645-94DB-CF012C85A6CD}">
      <dgm:prSet/>
      <dgm:spPr/>
      <dgm:t>
        <a:bodyPr/>
        <a:lstStyle/>
        <a:p>
          <a:endParaRPr lang="en-US"/>
        </a:p>
      </dgm:t>
    </dgm:pt>
    <dgm:pt modelId="{FAB12649-040D-4B42-8095-6A0413B35698}">
      <dgm:prSet phldrT="[Text]"/>
      <dgm:spPr/>
      <dgm:t>
        <a:bodyPr/>
        <a:lstStyle/>
        <a:p>
          <a:r>
            <a:rPr lang="en-US" dirty="0" smtClean="0"/>
            <a:t>C2</a:t>
          </a:r>
          <a:endParaRPr lang="en-US" dirty="0"/>
        </a:p>
      </dgm:t>
    </dgm:pt>
    <dgm:pt modelId="{1E1066C4-2513-D342-80D4-6D959CD98B4D}" type="parTrans" cxnId="{47426669-8BE6-4C44-913A-96FF4B0253EC}">
      <dgm:prSet/>
      <dgm:spPr/>
      <dgm:t>
        <a:bodyPr/>
        <a:lstStyle/>
        <a:p>
          <a:endParaRPr lang="en-US"/>
        </a:p>
      </dgm:t>
    </dgm:pt>
    <dgm:pt modelId="{6D491590-C037-5849-93D4-FEB5CA6A9FF1}" type="sibTrans" cxnId="{47426669-8BE6-4C44-913A-96FF4B0253EC}">
      <dgm:prSet/>
      <dgm:spPr/>
      <dgm:t>
        <a:bodyPr/>
        <a:lstStyle/>
        <a:p>
          <a:endParaRPr lang="en-US"/>
        </a:p>
      </dgm:t>
    </dgm:pt>
    <dgm:pt modelId="{8D72C790-1EE2-B345-B403-54558E185017}">
      <dgm:prSet phldrT="[Text]"/>
      <dgm:spPr/>
      <dgm:t>
        <a:bodyPr/>
        <a:lstStyle/>
        <a:p>
          <a:r>
            <a:rPr lang="en-US" dirty="0" smtClean="0"/>
            <a:t>Intent</a:t>
          </a:r>
          <a:endParaRPr lang="en-US" dirty="0"/>
        </a:p>
      </dgm:t>
    </dgm:pt>
    <dgm:pt modelId="{2E63D2C5-1DCB-1D4A-AFCD-CC4C72BBDD80}" type="parTrans" cxnId="{8A85FE33-4FC1-2741-BDBF-435DA2AF0235}">
      <dgm:prSet/>
      <dgm:spPr/>
      <dgm:t>
        <a:bodyPr/>
        <a:lstStyle/>
        <a:p>
          <a:endParaRPr lang="en-US"/>
        </a:p>
      </dgm:t>
    </dgm:pt>
    <dgm:pt modelId="{EC746C37-AF92-2D44-9F6F-83B6561556B5}" type="sibTrans" cxnId="{8A85FE33-4FC1-2741-BDBF-435DA2AF0235}">
      <dgm:prSet/>
      <dgm:spPr/>
      <dgm:t>
        <a:bodyPr/>
        <a:lstStyle/>
        <a:p>
          <a:endParaRPr lang="en-US"/>
        </a:p>
      </dgm:t>
    </dgm:pt>
    <dgm:pt modelId="{450E7838-E2CF-7045-8113-DD2EDB7DD789}">
      <dgm:prSet phldrT="[Text]"/>
      <dgm:spPr/>
      <dgm:t>
        <a:bodyPr/>
        <a:lstStyle/>
        <a:p>
          <a:r>
            <a:rPr lang="en-US" dirty="0" smtClean="0"/>
            <a:t>Email</a:t>
          </a:r>
          <a:endParaRPr lang="en-US" dirty="0"/>
        </a:p>
      </dgm:t>
    </dgm:pt>
    <dgm:pt modelId="{724E586C-3232-634F-B7C4-CFA726810B59}" type="parTrans" cxnId="{20356307-6CDB-BB44-8C3A-A005F329FD87}">
      <dgm:prSet/>
      <dgm:spPr/>
      <dgm:t>
        <a:bodyPr/>
        <a:lstStyle/>
        <a:p>
          <a:endParaRPr lang="en-US"/>
        </a:p>
      </dgm:t>
    </dgm:pt>
    <dgm:pt modelId="{2E1501C9-B1AD-6347-8E9C-31B577045081}" type="sibTrans" cxnId="{20356307-6CDB-BB44-8C3A-A005F329FD87}">
      <dgm:prSet/>
      <dgm:spPr/>
      <dgm:t>
        <a:bodyPr/>
        <a:lstStyle/>
        <a:p>
          <a:endParaRPr lang="en-US"/>
        </a:p>
      </dgm:t>
    </dgm:pt>
    <dgm:pt modelId="{B1924596-1613-FB45-8569-9159DEBF07A5}">
      <dgm:prSet phldrT="[Text]"/>
      <dgm:spPr/>
      <dgm:t>
        <a:bodyPr/>
        <a:lstStyle/>
        <a:p>
          <a:r>
            <a:rPr lang="en-US" dirty="0" smtClean="0"/>
            <a:t>DNS</a:t>
          </a:r>
          <a:endParaRPr lang="en-US" dirty="0"/>
        </a:p>
      </dgm:t>
    </dgm:pt>
    <dgm:pt modelId="{5F7D9359-A42E-8E4E-A713-D06BE5D4759C}" type="parTrans" cxnId="{5CCCE561-4567-DF41-AAA4-F193EE4E9E17}">
      <dgm:prSet/>
      <dgm:spPr/>
      <dgm:t>
        <a:bodyPr/>
        <a:lstStyle/>
        <a:p>
          <a:endParaRPr lang="en-US"/>
        </a:p>
      </dgm:t>
    </dgm:pt>
    <dgm:pt modelId="{C4517A33-6B9E-C844-911D-B995964D8ACB}" type="sibTrans" cxnId="{5CCCE561-4567-DF41-AAA4-F193EE4E9E17}">
      <dgm:prSet/>
      <dgm:spPr/>
      <dgm:t>
        <a:bodyPr/>
        <a:lstStyle/>
        <a:p>
          <a:endParaRPr lang="en-US"/>
        </a:p>
      </dgm:t>
    </dgm:pt>
    <dgm:pt modelId="{88086E51-B61E-CC4C-B472-5D2CC8ED0EB9}">
      <dgm:prSet phldrT="[Text]"/>
      <dgm:spPr/>
      <dgm:t>
        <a:bodyPr/>
        <a:lstStyle/>
        <a:p>
          <a:r>
            <a:rPr lang="en-US" dirty="0" smtClean="0"/>
            <a:t>Red Team</a:t>
          </a:r>
          <a:endParaRPr lang="en-US" dirty="0"/>
        </a:p>
      </dgm:t>
    </dgm:pt>
    <dgm:pt modelId="{CCFFE428-4C31-014D-B9ED-054134EC2754}" type="parTrans" cxnId="{7683406A-A899-5F47-903A-AD98579AF70E}">
      <dgm:prSet/>
      <dgm:spPr/>
      <dgm:t>
        <a:bodyPr/>
        <a:lstStyle/>
        <a:p>
          <a:endParaRPr lang="en-US"/>
        </a:p>
      </dgm:t>
    </dgm:pt>
    <dgm:pt modelId="{B91FD77E-D6AF-C843-B057-9B01E96B6955}" type="sibTrans" cxnId="{7683406A-A899-5F47-903A-AD98579AF70E}">
      <dgm:prSet/>
      <dgm:spPr/>
      <dgm:t>
        <a:bodyPr/>
        <a:lstStyle/>
        <a:p>
          <a:endParaRPr lang="en-US"/>
        </a:p>
      </dgm:t>
    </dgm:pt>
    <dgm:pt modelId="{EF2C7FCD-AE78-194E-9406-E4BF7CE524A0}">
      <dgm:prSet phldrT="[Text]"/>
      <dgm:spPr/>
      <dgm:t>
        <a:bodyPr/>
        <a:lstStyle/>
        <a:p>
          <a:r>
            <a:rPr lang="en-US" dirty="0" smtClean="0"/>
            <a:t>Outbound Mon</a:t>
          </a:r>
          <a:endParaRPr lang="en-US" dirty="0"/>
        </a:p>
      </dgm:t>
    </dgm:pt>
    <dgm:pt modelId="{4C20C0C3-3A42-0141-8738-CB3FAA6C4AF2}" type="parTrans" cxnId="{E365AFAE-91ED-DF45-9E53-6FA8A0AE5963}">
      <dgm:prSet/>
      <dgm:spPr/>
      <dgm:t>
        <a:bodyPr/>
        <a:lstStyle/>
        <a:p>
          <a:endParaRPr lang="en-US"/>
        </a:p>
      </dgm:t>
    </dgm:pt>
    <dgm:pt modelId="{B8DD49AA-5BFA-2B49-9573-8BEB94CBA63B}" type="sibTrans" cxnId="{E365AFAE-91ED-DF45-9E53-6FA8A0AE5963}">
      <dgm:prSet/>
      <dgm:spPr/>
      <dgm:t>
        <a:bodyPr/>
        <a:lstStyle/>
        <a:p>
          <a:endParaRPr lang="en-US"/>
        </a:p>
      </dgm:t>
    </dgm:pt>
    <dgm:pt modelId="{D3D5F74A-1A56-624A-9A01-CFF1AE8B8740}" type="pres">
      <dgm:prSet presAssocID="{FBFDAB72-0177-AC40-A774-53865775ADB2}" presName="theList" presStyleCnt="0">
        <dgm:presLayoutVars>
          <dgm:dir/>
          <dgm:animLvl val="lvl"/>
          <dgm:resizeHandles val="exact"/>
        </dgm:presLayoutVars>
      </dgm:prSet>
      <dgm:spPr/>
      <dgm:t>
        <a:bodyPr/>
        <a:lstStyle/>
        <a:p>
          <a:endParaRPr lang="en-US"/>
        </a:p>
      </dgm:t>
    </dgm:pt>
    <dgm:pt modelId="{850414E6-5ABB-AA47-8D79-F29E0E2E2393}" type="pres">
      <dgm:prSet presAssocID="{FBDD99D8-C6CB-CA4A-814C-ECF983B0537C}" presName="compNode" presStyleCnt="0"/>
      <dgm:spPr/>
      <dgm:t>
        <a:bodyPr/>
        <a:lstStyle/>
        <a:p>
          <a:endParaRPr lang="en-US"/>
        </a:p>
      </dgm:t>
    </dgm:pt>
    <dgm:pt modelId="{CAF82BDC-E5FB-9B4D-B7DA-EDAC2C96AAE2}" type="pres">
      <dgm:prSet presAssocID="{FBDD99D8-C6CB-CA4A-814C-ECF983B0537C}" presName="aNode" presStyleLbl="bgShp" presStyleIdx="0" presStyleCnt="5" custLinFactNeighborY="-359"/>
      <dgm:spPr/>
      <dgm:t>
        <a:bodyPr/>
        <a:lstStyle/>
        <a:p>
          <a:endParaRPr lang="en-US"/>
        </a:p>
      </dgm:t>
    </dgm:pt>
    <dgm:pt modelId="{FE88FD31-EE8E-E649-911A-C5F2A212E705}" type="pres">
      <dgm:prSet presAssocID="{FBDD99D8-C6CB-CA4A-814C-ECF983B0537C}" presName="textNode" presStyleLbl="bgShp" presStyleIdx="0" presStyleCnt="5"/>
      <dgm:spPr/>
      <dgm:t>
        <a:bodyPr/>
        <a:lstStyle/>
        <a:p>
          <a:endParaRPr lang="en-US"/>
        </a:p>
      </dgm:t>
    </dgm:pt>
    <dgm:pt modelId="{751C00A4-59AE-D747-9C84-C69A211C185F}" type="pres">
      <dgm:prSet presAssocID="{FBDD99D8-C6CB-CA4A-814C-ECF983B0537C}" presName="compChildNode" presStyleCnt="0"/>
      <dgm:spPr/>
      <dgm:t>
        <a:bodyPr/>
        <a:lstStyle/>
        <a:p>
          <a:endParaRPr lang="en-US"/>
        </a:p>
      </dgm:t>
    </dgm:pt>
    <dgm:pt modelId="{FEA1862E-BF66-624F-96CB-9F5750FEF5EB}" type="pres">
      <dgm:prSet presAssocID="{FBDD99D8-C6CB-CA4A-814C-ECF983B0537C}" presName="theInnerList" presStyleCnt="0"/>
      <dgm:spPr/>
      <dgm:t>
        <a:bodyPr/>
        <a:lstStyle/>
        <a:p>
          <a:endParaRPr lang="en-US"/>
        </a:p>
      </dgm:t>
    </dgm:pt>
    <dgm:pt modelId="{43BE3023-DEA1-FB4D-9E00-4FA0A97D2C40}" type="pres">
      <dgm:prSet presAssocID="{5D136482-4C40-084C-B6D0-6527DC9E5C6C}" presName="childNode" presStyleLbl="node1" presStyleIdx="0" presStyleCnt="9">
        <dgm:presLayoutVars>
          <dgm:bulletEnabled val="1"/>
        </dgm:presLayoutVars>
      </dgm:prSet>
      <dgm:spPr/>
      <dgm:t>
        <a:bodyPr/>
        <a:lstStyle/>
        <a:p>
          <a:endParaRPr lang="en-US"/>
        </a:p>
      </dgm:t>
    </dgm:pt>
    <dgm:pt modelId="{CC335792-B18B-8A4A-9ADA-22255F136F2D}" type="pres">
      <dgm:prSet presAssocID="{5D136482-4C40-084C-B6D0-6527DC9E5C6C}" presName="aSpace2" presStyleCnt="0"/>
      <dgm:spPr/>
      <dgm:t>
        <a:bodyPr/>
        <a:lstStyle/>
        <a:p>
          <a:endParaRPr lang="en-US"/>
        </a:p>
      </dgm:t>
    </dgm:pt>
    <dgm:pt modelId="{48CE0DA7-538E-DD4C-A876-AC62A9CAA196}" type="pres">
      <dgm:prSet presAssocID="{BE7879EC-7A1D-934C-8DB7-3CCE4D87A8ED}" presName="childNode" presStyleLbl="node1" presStyleIdx="1" presStyleCnt="9">
        <dgm:presLayoutVars>
          <dgm:bulletEnabled val="1"/>
        </dgm:presLayoutVars>
      </dgm:prSet>
      <dgm:spPr/>
      <dgm:t>
        <a:bodyPr/>
        <a:lstStyle/>
        <a:p>
          <a:endParaRPr lang="en-US"/>
        </a:p>
      </dgm:t>
    </dgm:pt>
    <dgm:pt modelId="{EA5E0261-5600-4743-9B9A-7B148C3A569C}" type="pres">
      <dgm:prSet presAssocID="{FBDD99D8-C6CB-CA4A-814C-ECF983B0537C}" presName="aSpace" presStyleCnt="0"/>
      <dgm:spPr/>
      <dgm:t>
        <a:bodyPr/>
        <a:lstStyle/>
        <a:p>
          <a:endParaRPr lang="en-US"/>
        </a:p>
      </dgm:t>
    </dgm:pt>
    <dgm:pt modelId="{048482B4-C6A5-1D4A-A738-56280B584A30}" type="pres">
      <dgm:prSet presAssocID="{8227E359-A821-5849-9AE6-585DE15402F2}" presName="compNode" presStyleCnt="0"/>
      <dgm:spPr/>
      <dgm:t>
        <a:bodyPr/>
        <a:lstStyle/>
        <a:p>
          <a:endParaRPr lang="en-US"/>
        </a:p>
      </dgm:t>
    </dgm:pt>
    <dgm:pt modelId="{646D553A-1FFB-0349-9CAF-4087ACA01003}" type="pres">
      <dgm:prSet presAssocID="{8227E359-A821-5849-9AE6-585DE15402F2}" presName="aNode" presStyleLbl="bgShp" presStyleIdx="1" presStyleCnt="5"/>
      <dgm:spPr/>
      <dgm:t>
        <a:bodyPr/>
        <a:lstStyle/>
        <a:p>
          <a:endParaRPr lang="en-US"/>
        </a:p>
      </dgm:t>
    </dgm:pt>
    <dgm:pt modelId="{56C8ABD1-23B0-1D49-90BD-5900C5DD937F}" type="pres">
      <dgm:prSet presAssocID="{8227E359-A821-5849-9AE6-585DE15402F2}" presName="textNode" presStyleLbl="bgShp" presStyleIdx="1" presStyleCnt="5"/>
      <dgm:spPr/>
      <dgm:t>
        <a:bodyPr/>
        <a:lstStyle/>
        <a:p>
          <a:endParaRPr lang="en-US"/>
        </a:p>
      </dgm:t>
    </dgm:pt>
    <dgm:pt modelId="{9155ED94-B25C-2E4F-8D9F-FA383423F613}" type="pres">
      <dgm:prSet presAssocID="{8227E359-A821-5849-9AE6-585DE15402F2}" presName="compChildNode" presStyleCnt="0"/>
      <dgm:spPr/>
      <dgm:t>
        <a:bodyPr/>
        <a:lstStyle/>
        <a:p>
          <a:endParaRPr lang="en-US"/>
        </a:p>
      </dgm:t>
    </dgm:pt>
    <dgm:pt modelId="{1643C596-3AD7-7E45-8AB9-61A1787D4F18}" type="pres">
      <dgm:prSet presAssocID="{8227E359-A821-5849-9AE6-585DE15402F2}" presName="theInnerList" presStyleCnt="0"/>
      <dgm:spPr/>
      <dgm:t>
        <a:bodyPr/>
        <a:lstStyle/>
        <a:p>
          <a:endParaRPr lang="en-US"/>
        </a:p>
      </dgm:t>
    </dgm:pt>
    <dgm:pt modelId="{E8BD777E-0BEA-4A46-98E7-3456DB516EB4}" type="pres">
      <dgm:prSet presAssocID="{7B91CD2B-6A1D-7548-9978-DEB28E956CEF}" presName="childNode" presStyleLbl="node1" presStyleIdx="2" presStyleCnt="9">
        <dgm:presLayoutVars>
          <dgm:bulletEnabled val="1"/>
        </dgm:presLayoutVars>
      </dgm:prSet>
      <dgm:spPr/>
      <dgm:t>
        <a:bodyPr/>
        <a:lstStyle/>
        <a:p>
          <a:endParaRPr lang="en-US"/>
        </a:p>
      </dgm:t>
    </dgm:pt>
    <dgm:pt modelId="{DE143327-A1E6-3E48-BD68-C49B5D015DE1}" type="pres">
      <dgm:prSet presAssocID="{7B91CD2B-6A1D-7548-9978-DEB28E956CEF}" presName="aSpace2" presStyleCnt="0"/>
      <dgm:spPr/>
      <dgm:t>
        <a:bodyPr/>
        <a:lstStyle/>
        <a:p>
          <a:endParaRPr lang="en-US"/>
        </a:p>
      </dgm:t>
    </dgm:pt>
    <dgm:pt modelId="{1933F868-6BDE-C041-8123-769E183E83E6}" type="pres">
      <dgm:prSet presAssocID="{450E7838-E2CF-7045-8113-DD2EDB7DD789}" presName="childNode" presStyleLbl="node1" presStyleIdx="3" presStyleCnt="9">
        <dgm:presLayoutVars>
          <dgm:bulletEnabled val="1"/>
        </dgm:presLayoutVars>
      </dgm:prSet>
      <dgm:spPr/>
      <dgm:t>
        <a:bodyPr/>
        <a:lstStyle/>
        <a:p>
          <a:endParaRPr lang="en-US"/>
        </a:p>
      </dgm:t>
    </dgm:pt>
    <dgm:pt modelId="{BDD602E3-6AB2-7C47-8981-1F7A34B5B5E5}" type="pres">
      <dgm:prSet presAssocID="{8227E359-A821-5849-9AE6-585DE15402F2}" presName="aSpace" presStyleCnt="0"/>
      <dgm:spPr/>
      <dgm:t>
        <a:bodyPr/>
        <a:lstStyle/>
        <a:p>
          <a:endParaRPr lang="en-US"/>
        </a:p>
      </dgm:t>
    </dgm:pt>
    <dgm:pt modelId="{1781A106-B79B-754A-B23C-01CBDCA8E659}" type="pres">
      <dgm:prSet presAssocID="{CC147B17-8F14-5E45-9BB6-7C887A7BCB16}" presName="compNode" presStyleCnt="0"/>
      <dgm:spPr/>
      <dgm:t>
        <a:bodyPr/>
        <a:lstStyle/>
        <a:p>
          <a:endParaRPr lang="en-US"/>
        </a:p>
      </dgm:t>
    </dgm:pt>
    <dgm:pt modelId="{796B79D6-8B5E-FE47-8DA4-0D96269088B1}" type="pres">
      <dgm:prSet presAssocID="{CC147B17-8F14-5E45-9BB6-7C887A7BCB16}" presName="aNode" presStyleLbl="bgShp" presStyleIdx="2" presStyleCnt="5"/>
      <dgm:spPr/>
      <dgm:t>
        <a:bodyPr/>
        <a:lstStyle/>
        <a:p>
          <a:endParaRPr lang="en-US"/>
        </a:p>
      </dgm:t>
    </dgm:pt>
    <dgm:pt modelId="{7CD81445-DD67-DC46-907B-FFF01AFCDE33}" type="pres">
      <dgm:prSet presAssocID="{CC147B17-8F14-5E45-9BB6-7C887A7BCB16}" presName="textNode" presStyleLbl="bgShp" presStyleIdx="2" presStyleCnt="5"/>
      <dgm:spPr/>
      <dgm:t>
        <a:bodyPr/>
        <a:lstStyle/>
        <a:p>
          <a:endParaRPr lang="en-US"/>
        </a:p>
      </dgm:t>
    </dgm:pt>
    <dgm:pt modelId="{B8933B2E-6955-3D42-AD13-9FEBDE27A1B0}" type="pres">
      <dgm:prSet presAssocID="{CC147B17-8F14-5E45-9BB6-7C887A7BCB16}" presName="compChildNode" presStyleCnt="0"/>
      <dgm:spPr/>
      <dgm:t>
        <a:bodyPr/>
        <a:lstStyle/>
        <a:p>
          <a:endParaRPr lang="en-US"/>
        </a:p>
      </dgm:t>
    </dgm:pt>
    <dgm:pt modelId="{6A2125C7-45AB-D047-B539-976CCE2C2DF2}" type="pres">
      <dgm:prSet presAssocID="{CC147B17-8F14-5E45-9BB6-7C887A7BCB16}" presName="theInnerList" presStyleCnt="0"/>
      <dgm:spPr/>
      <dgm:t>
        <a:bodyPr/>
        <a:lstStyle/>
        <a:p>
          <a:endParaRPr lang="en-US"/>
        </a:p>
      </dgm:t>
    </dgm:pt>
    <dgm:pt modelId="{5AA9265A-FBF2-0445-92A7-4A916749EA08}" type="pres">
      <dgm:prSet presAssocID="{97AD3B73-7975-0F4C-A51B-4E09BBD08470}" presName="childNode" presStyleLbl="node1" presStyleIdx="4" presStyleCnt="9">
        <dgm:presLayoutVars>
          <dgm:bulletEnabled val="1"/>
        </dgm:presLayoutVars>
      </dgm:prSet>
      <dgm:spPr/>
      <dgm:t>
        <a:bodyPr/>
        <a:lstStyle/>
        <a:p>
          <a:endParaRPr lang="en-US"/>
        </a:p>
      </dgm:t>
    </dgm:pt>
    <dgm:pt modelId="{BE5E091F-C677-5149-9585-52C2400111BC}" type="pres">
      <dgm:prSet presAssocID="{97AD3B73-7975-0F4C-A51B-4E09BBD08470}" presName="aSpace2" presStyleCnt="0"/>
      <dgm:spPr/>
      <dgm:t>
        <a:bodyPr/>
        <a:lstStyle/>
        <a:p>
          <a:endParaRPr lang="en-US"/>
        </a:p>
      </dgm:t>
    </dgm:pt>
    <dgm:pt modelId="{A7ED3464-45D3-C444-BAB6-805A91D946AA}" type="pres">
      <dgm:prSet presAssocID="{65C957FB-0785-7C48-BEFB-2952FC5508B2}" presName="childNode" presStyleLbl="node1" presStyleIdx="5" presStyleCnt="9">
        <dgm:presLayoutVars>
          <dgm:bulletEnabled val="1"/>
        </dgm:presLayoutVars>
      </dgm:prSet>
      <dgm:spPr/>
      <dgm:t>
        <a:bodyPr/>
        <a:lstStyle/>
        <a:p>
          <a:endParaRPr lang="en-US"/>
        </a:p>
      </dgm:t>
    </dgm:pt>
    <dgm:pt modelId="{4F0729D7-2519-8A40-A3C2-7BAA46FB4383}" type="pres">
      <dgm:prSet presAssocID="{CC147B17-8F14-5E45-9BB6-7C887A7BCB16}" presName="aSpace" presStyleCnt="0"/>
      <dgm:spPr/>
      <dgm:t>
        <a:bodyPr/>
        <a:lstStyle/>
        <a:p>
          <a:endParaRPr lang="en-US"/>
        </a:p>
      </dgm:t>
    </dgm:pt>
    <dgm:pt modelId="{EE6ACD4D-5AFB-914F-85C6-658D64219B36}" type="pres">
      <dgm:prSet presAssocID="{FAB12649-040D-4B42-8095-6A0413B35698}" presName="compNode" presStyleCnt="0"/>
      <dgm:spPr/>
      <dgm:t>
        <a:bodyPr/>
        <a:lstStyle/>
        <a:p>
          <a:endParaRPr lang="en-US"/>
        </a:p>
      </dgm:t>
    </dgm:pt>
    <dgm:pt modelId="{9996EAD5-1B8D-6C4F-8F8C-456F2FBB3645}" type="pres">
      <dgm:prSet presAssocID="{FAB12649-040D-4B42-8095-6A0413B35698}" presName="aNode" presStyleLbl="bgShp" presStyleIdx="3" presStyleCnt="5"/>
      <dgm:spPr/>
      <dgm:t>
        <a:bodyPr/>
        <a:lstStyle/>
        <a:p>
          <a:endParaRPr lang="en-US"/>
        </a:p>
      </dgm:t>
    </dgm:pt>
    <dgm:pt modelId="{D43DFCFB-422F-9A4E-91B0-76CDFE366517}" type="pres">
      <dgm:prSet presAssocID="{FAB12649-040D-4B42-8095-6A0413B35698}" presName="textNode" presStyleLbl="bgShp" presStyleIdx="3" presStyleCnt="5"/>
      <dgm:spPr/>
      <dgm:t>
        <a:bodyPr/>
        <a:lstStyle/>
        <a:p>
          <a:endParaRPr lang="en-US"/>
        </a:p>
      </dgm:t>
    </dgm:pt>
    <dgm:pt modelId="{46ECA170-E6F9-5F41-8AA2-C30D54335F81}" type="pres">
      <dgm:prSet presAssocID="{FAB12649-040D-4B42-8095-6A0413B35698}" presName="compChildNode" presStyleCnt="0"/>
      <dgm:spPr/>
      <dgm:t>
        <a:bodyPr/>
        <a:lstStyle/>
        <a:p>
          <a:endParaRPr lang="en-US"/>
        </a:p>
      </dgm:t>
    </dgm:pt>
    <dgm:pt modelId="{FE7098C6-F3D5-C140-AA3B-FF2E503475E8}" type="pres">
      <dgm:prSet presAssocID="{FAB12649-040D-4B42-8095-6A0413B35698}" presName="theInnerList" presStyleCnt="0"/>
      <dgm:spPr/>
      <dgm:t>
        <a:bodyPr/>
        <a:lstStyle/>
        <a:p>
          <a:endParaRPr lang="en-US"/>
        </a:p>
      </dgm:t>
    </dgm:pt>
    <dgm:pt modelId="{09CF95C9-D58B-4746-9AF6-F877A91153B4}" type="pres">
      <dgm:prSet presAssocID="{B1924596-1613-FB45-8569-9159DEBF07A5}" presName="childNode" presStyleLbl="node1" presStyleIdx="6" presStyleCnt="9">
        <dgm:presLayoutVars>
          <dgm:bulletEnabled val="1"/>
        </dgm:presLayoutVars>
      </dgm:prSet>
      <dgm:spPr/>
      <dgm:t>
        <a:bodyPr/>
        <a:lstStyle/>
        <a:p>
          <a:endParaRPr lang="en-US"/>
        </a:p>
      </dgm:t>
    </dgm:pt>
    <dgm:pt modelId="{CDA253B0-FCD0-E944-8CD5-2E5C16E2CB30}" type="pres">
      <dgm:prSet presAssocID="{B1924596-1613-FB45-8569-9159DEBF07A5}" presName="aSpace2" presStyleCnt="0"/>
      <dgm:spPr/>
      <dgm:t>
        <a:bodyPr/>
        <a:lstStyle/>
        <a:p>
          <a:endParaRPr lang="en-US"/>
        </a:p>
      </dgm:t>
    </dgm:pt>
    <dgm:pt modelId="{CEB8DB47-D7A0-804C-9E44-74BA582D23D9}" type="pres">
      <dgm:prSet presAssocID="{EF2C7FCD-AE78-194E-9406-E4BF7CE524A0}" presName="childNode" presStyleLbl="node1" presStyleIdx="7" presStyleCnt="9">
        <dgm:presLayoutVars>
          <dgm:bulletEnabled val="1"/>
        </dgm:presLayoutVars>
      </dgm:prSet>
      <dgm:spPr/>
      <dgm:t>
        <a:bodyPr/>
        <a:lstStyle/>
        <a:p>
          <a:endParaRPr lang="en-US"/>
        </a:p>
      </dgm:t>
    </dgm:pt>
    <dgm:pt modelId="{27BDF249-62A9-E74C-8BDA-EFB63FE43A91}" type="pres">
      <dgm:prSet presAssocID="{FAB12649-040D-4B42-8095-6A0413B35698}" presName="aSpace" presStyleCnt="0"/>
      <dgm:spPr/>
      <dgm:t>
        <a:bodyPr/>
        <a:lstStyle/>
        <a:p>
          <a:endParaRPr lang="en-US"/>
        </a:p>
      </dgm:t>
    </dgm:pt>
    <dgm:pt modelId="{DED658B1-A20D-B54D-AB35-A86364D19DC0}" type="pres">
      <dgm:prSet presAssocID="{8D72C790-1EE2-B345-B403-54558E185017}" presName="compNode" presStyleCnt="0"/>
      <dgm:spPr/>
      <dgm:t>
        <a:bodyPr/>
        <a:lstStyle/>
        <a:p>
          <a:endParaRPr lang="en-US"/>
        </a:p>
      </dgm:t>
    </dgm:pt>
    <dgm:pt modelId="{2496DD29-1809-E447-B3BD-8F65F4959943}" type="pres">
      <dgm:prSet presAssocID="{8D72C790-1EE2-B345-B403-54558E185017}" presName="aNode" presStyleLbl="bgShp" presStyleIdx="4" presStyleCnt="5"/>
      <dgm:spPr/>
      <dgm:t>
        <a:bodyPr/>
        <a:lstStyle/>
        <a:p>
          <a:endParaRPr lang="en-US"/>
        </a:p>
      </dgm:t>
    </dgm:pt>
    <dgm:pt modelId="{0233D810-862C-1543-8E1C-96309ED4EB43}" type="pres">
      <dgm:prSet presAssocID="{8D72C790-1EE2-B345-B403-54558E185017}" presName="textNode" presStyleLbl="bgShp" presStyleIdx="4" presStyleCnt="5"/>
      <dgm:spPr/>
      <dgm:t>
        <a:bodyPr/>
        <a:lstStyle/>
        <a:p>
          <a:endParaRPr lang="en-US"/>
        </a:p>
      </dgm:t>
    </dgm:pt>
    <dgm:pt modelId="{23E0A6B9-7A8C-374F-AC1F-B9A5FD88E115}" type="pres">
      <dgm:prSet presAssocID="{8D72C790-1EE2-B345-B403-54558E185017}" presName="compChildNode" presStyleCnt="0"/>
      <dgm:spPr/>
      <dgm:t>
        <a:bodyPr/>
        <a:lstStyle/>
        <a:p>
          <a:endParaRPr lang="en-US"/>
        </a:p>
      </dgm:t>
    </dgm:pt>
    <dgm:pt modelId="{D2B09C47-B6BD-6143-AD60-88A6FEB6B805}" type="pres">
      <dgm:prSet presAssocID="{8D72C790-1EE2-B345-B403-54558E185017}" presName="theInnerList" presStyleCnt="0"/>
      <dgm:spPr/>
      <dgm:t>
        <a:bodyPr/>
        <a:lstStyle/>
        <a:p>
          <a:endParaRPr lang="en-US"/>
        </a:p>
      </dgm:t>
    </dgm:pt>
    <dgm:pt modelId="{4570B5B9-B219-BE42-B03C-AFB67D696268}" type="pres">
      <dgm:prSet presAssocID="{88086E51-B61E-CC4C-B472-5D2CC8ED0EB9}" presName="childNode" presStyleLbl="node1" presStyleIdx="8" presStyleCnt="9">
        <dgm:presLayoutVars>
          <dgm:bulletEnabled val="1"/>
        </dgm:presLayoutVars>
      </dgm:prSet>
      <dgm:spPr/>
      <dgm:t>
        <a:bodyPr/>
        <a:lstStyle/>
        <a:p>
          <a:endParaRPr lang="en-US"/>
        </a:p>
      </dgm:t>
    </dgm:pt>
  </dgm:ptLst>
  <dgm:cxnLst>
    <dgm:cxn modelId="{F16C5218-7039-6A40-B566-41A4ED2A3599}" type="presOf" srcId="{8227E359-A821-5849-9AE6-585DE15402F2}" destId="{56C8ABD1-23B0-1D49-90BD-5900C5DD937F}" srcOrd="1" destOrd="0" presId="urn:microsoft.com/office/officeart/2005/8/layout/lProcess2"/>
    <dgm:cxn modelId="{B7484477-05BD-174F-AD49-47FECA587324}" srcId="{8227E359-A821-5849-9AE6-585DE15402F2}" destId="{7B91CD2B-6A1D-7548-9978-DEB28E956CEF}" srcOrd="0" destOrd="0" parTransId="{4771E512-A2BB-C54E-A6E3-AE566289AD6F}" sibTransId="{3C028F99-C679-2E42-BA3B-4124449BAE72}"/>
    <dgm:cxn modelId="{B34C6E25-CC62-AC4B-BD10-CB87DF5CEBE3}" type="presOf" srcId="{450E7838-E2CF-7045-8113-DD2EDB7DD789}" destId="{1933F868-6BDE-C041-8123-769E183E83E6}" srcOrd="0" destOrd="0" presId="urn:microsoft.com/office/officeart/2005/8/layout/lProcess2"/>
    <dgm:cxn modelId="{2E3C9322-BC60-2D44-B763-D6F00659B894}" type="presOf" srcId="{CC147B17-8F14-5E45-9BB6-7C887A7BCB16}" destId="{7CD81445-DD67-DC46-907B-FFF01AFCDE33}" srcOrd="1" destOrd="0" presId="urn:microsoft.com/office/officeart/2005/8/layout/lProcess2"/>
    <dgm:cxn modelId="{0C7DAB8D-B5B0-324D-81FF-2323FC454BCD}" srcId="{FBDD99D8-C6CB-CA4A-814C-ECF983B0537C}" destId="{5D136482-4C40-084C-B6D0-6527DC9E5C6C}" srcOrd="0" destOrd="0" parTransId="{F43FD0C3-A51A-F745-A4BF-C6A47AEEDB61}" sibTransId="{253C570C-A7AA-6D49-B465-4F8F9D5F3E7E}"/>
    <dgm:cxn modelId="{B3B5FF34-0171-4A44-AE35-0C1F606D0E97}" type="presOf" srcId="{CC147B17-8F14-5E45-9BB6-7C887A7BCB16}" destId="{796B79D6-8B5E-FE47-8DA4-0D96269088B1}" srcOrd="0" destOrd="0" presId="urn:microsoft.com/office/officeart/2005/8/layout/lProcess2"/>
    <dgm:cxn modelId="{32D859B9-E11D-6545-A228-614391D5D947}" type="presOf" srcId="{88086E51-B61E-CC4C-B472-5D2CC8ED0EB9}" destId="{4570B5B9-B219-BE42-B03C-AFB67D696268}" srcOrd="0" destOrd="0" presId="urn:microsoft.com/office/officeart/2005/8/layout/lProcess2"/>
    <dgm:cxn modelId="{537AFA4A-34CC-CA4B-BCE7-5BFB7DC393D4}" srcId="{FBFDAB72-0177-AC40-A774-53865775ADB2}" destId="{8227E359-A821-5849-9AE6-585DE15402F2}" srcOrd="1" destOrd="0" parTransId="{7A907212-1200-7546-B3F0-2EAC9465AEB7}" sibTransId="{1486FF0C-8E04-AD47-997E-E0597761302D}"/>
    <dgm:cxn modelId="{8AB23FF2-53AD-234F-8EA1-D085B116B768}" type="presOf" srcId="{EF2C7FCD-AE78-194E-9406-E4BF7CE524A0}" destId="{CEB8DB47-D7A0-804C-9E44-74BA582D23D9}" srcOrd="0" destOrd="0" presId="urn:microsoft.com/office/officeart/2005/8/layout/lProcess2"/>
    <dgm:cxn modelId="{FF6AF766-C766-2A44-AA39-65F991F085F5}" type="presOf" srcId="{FBDD99D8-C6CB-CA4A-814C-ECF983B0537C}" destId="{FE88FD31-EE8E-E649-911A-C5F2A212E705}" srcOrd="1" destOrd="0" presId="urn:microsoft.com/office/officeart/2005/8/layout/lProcess2"/>
    <dgm:cxn modelId="{47426669-8BE6-4C44-913A-96FF4B0253EC}" srcId="{FBFDAB72-0177-AC40-A774-53865775ADB2}" destId="{FAB12649-040D-4B42-8095-6A0413B35698}" srcOrd="3" destOrd="0" parTransId="{1E1066C4-2513-D342-80D4-6D959CD98B4D}" sibTransId="{6D491590-C037-5849-93D4-FEB5CA6A9FF1}"/>
    <dgm:cxn modelId="{7683406A-A899-5F47-903A-AD98579AF70E}" srcId="{8D72C790-1EE2-B345-B403-54558E185017}" destId="{88086E51-B61E-CC4C-B472-5D2CC8ED0EB9}" srcOrd="0" destOrd="0" parTransId="{CCFFE428-4C31-014D-B9ED-054134EC2754}" sibTransId="{B91FD77E-D6AF-C843-B057-9B01E96B6955}"/>
    <dgm:cxn modelId="{9780C97D-EF7F-5745-B589-44775CAEC458}" type="presOf" srcId="{8D72C790-1EE2-B345-B403-54558E185017}" destId="{2496DD29-1809-E447-B3BD-8F65F4959943}" srcOrd="0" destOrd="0" presId="urn:microsoft.com/office/officeart/2005/8/layout/lProcess2"/>
    <dgm:cxn modelId="{149BCD2E-316F-6C41-9BAC-75A573DA233B}" type="presOf" srcId="{65C957FB-0785-7C48-BEFB-2952FC5508B2}" destId="{A7ED3464-45D3-C444-BAB6-805A91D946AA}" srcOrd="0" destOrd="0" presId="urn:microsoft.com/office/officeart/2005/8/layout/lProcess2"/>
    <dgm:cxn modelId="{BB153E02-09EC-2440-853C-9D5185194E29}" type="presOf" srcId="{BE7879EC-7A1D-934C-8DB7-3CCE4D87A8ED}" destId="{48CE0DA7-538E-DD4C-A876-AC62A9CAA196}" srcOrd="0" destOrd="0" presId="urn:microsoft.com/office/officeart/2005/8/layout/lProcess2"/>
    <dgm:cxn modelId="{591D9B69-939F-8645-94DB-CF012C85A6CD}" srcId="{CC147B17-8F14-5E45-9BB6-7C887A7BCB16}" destId="{65C957FB-0785-7C48-BEFB-2952FC5508B2}" srcOrd="1" destOrd="0" parTransId="{F593B346-BC5F-9D42-AEF5-3FA4067F634F}" sibTransId="{5AAE2373-4405-6849-9845-25CF642B3D19}"/>
    <dgm:cxn modelId="{25B4F332-BE8A-7E45-8447-75FA6A6CE131}" type="presOf" srcId="{FBDD99D8-C6CB-CA4A-814C-ECF983B0537C}" destId="{CAF82BDC-E5FB-9B4D-B7DA-EDAC2C96AAE2}" srcOrd="0" destOrd="0" presId="urn:microsoft.com/office/officeart/2005/8/layout/lProcess2"/>
    <dgm:cxn modelId="{0732BB69-27F7-0D4F-9E10-F954E69C039E}" srcId="{FBFDAB72-0177-AC40-A774-53865775ADB2}" destId="{CC147B17-8F14-5E45-9BB6-7C887A7BCB16}" srcOrd="2" destOrd="0" parTransId="{DAF62AD0-4E07-5744-B8CC-9C95085850CC}" sibTransId="{83E6A70C-97AA-BB40-AEC2-EEDEEC9471E6}"/>
    <dgm:cxn modelId="{8A85FE33-4FC1-2741-BDBF-435DA2AF0235}" srcId="{FBFDAB72-0177-AC40-A774-53865775ADB2}" destId="{8D72C790-1EE2-B345-B403-54558E185017}" srcOrd="4" destOrd="0" parTransId="{2E63D2C5-1DCB-1D4A-AFCD-CC4C72BBDD80}" sibTransId="{EC746C37-AF92-2D44-9F6F-83B6561556B5}"/>
    <dgm:cxn modelId="{07751B85-A42E-AB48-B55E-17F27535CC3D}" type="presOf" srcId="{FAB12649-040D-4B42-8095-6A0413B35698}" destId="{9996EAD5-1B8D-6C4F-8F8C-456F2FBB3645}" srcOrd="0" destOrd="0" presId="urn:microsoft.com/office/officeart/2005/8/layout/lProcess2"/>
    <dgm:cxn modelId="{DD8E1098-1305-0F4E-A2C9-4790AFA3C627}" srcId="{FBFDAB72-0177-AC40-A774-53865775ADB2}" destId="{FBDD99D8-C6CB-CA4A-814C-ECF983B0537C}" srcOrd="0" destOrd="0" parTransId="{4EFD3C42-F164-DC44-9A2E-3D6AD8768936}" sibTransId="{4BA130A6-5261-7E4F-BB96-25D3E186FA73}"/>
    <dgm:cxn modelId="{E2C4A470-D897-294F-8BF6-342CA79D1876}" type="presOf" srcId="{7B91CD2B-6A1D-7548-9978-DEB28E956CEF}" destId="{E8BD777E-0BEA-4A46-98E7-3456DB516EB4}" srcOrd="0" destOrd="0" presId="urn:microsoft.com/office/officeart/2005/8/layout/lProcess2"/>
    <dgm:cxn modelId="{CEB7D7A8-822D-5646-969B-AFEA61C6ECBF}" srcId="{CC147B17-8F14-5E45-9BB6-7C887A7BCB16}" destId="{97AD3B73-7975-0F4C-A51B-4E09BBD08470}" srcOrd="0" destOrd="0" parTransId="{258F2ED1-B1BE-6A41-BBB9-008DA81281ED}" sibTransId="{4CEC90C9-0ADD-BD4F-95EB-B9D362A2166E}"/>
    <dgm:cxn modelId="{F6079A4B-0132-7F48-BF20-1A234444026A}" type="presOf" srcId="{5D136482-4C40-084C-B6D0-6527DC9E5C6C}" destId="{43BE3023-DEA1-FB4D-9E00-4FA0A97D2C40}" srcOrd="0" destOrd="0" presId="urn:microsoft.com/office/officeart/2005/8/layout/lProcess2"/>
    <dgm:cxn modelId="{5CF8F8D9-99AE-4D46-A60F-F4B0C73F6CFE}" type="presOf" srcId="{FBFDAB72-0177-AC40-A774-53865775ADB2}" destId="{D3D5F74A-1A56-624A-9A01-CFF1AE8B8740}" srcOrd="0" destOrd="0" presId="urn:microsoft.com/office/officeart/2005/8/layout/lProcess2"/>
    <dgm:cxn modelId="{577DC4F4-AC3C-D841-BF42-7EFCE35FFBFA}" type="presOf" srcId="{97AD3B73-7975-0F4C-A51B-4E09BBD08470}" destId="{5AA9265A-FBF2-0445-92A7-4A916749EA08}" srcOrd="0" destOrd="0" presId="urn:microsoft.com/office/officeart/2005/8/layout/lProcess2"/>
    <dgm:cxn modelId="{A8256EA0-2F3A-1C4C-AE0A-8BA82020755F}" type="presOf" srcId="{B1924596-1613-FB45-8569-9159DEBF07A5}" destId="{09CF95C9-D58B-4746-9AF6-F877A91153B4}" srcOrd="0" destOrd="0" presId="urn:microsoft.com/office/officeart/2005/8/layout/lProcess2"/>
    <dgm:cxn modelId="{E365AFAE-91ED-DF45-9E53-6FA8A0AE5963}" srcId="{FAB12649-040D-4B42-8095-6A0413B35698}" destId="{EF2C7FCD-AE78-194E-9406-E4BF7CE524A0}" srcOrd="1" destOrd="0" parTransId="{4C20C0C3-3A42-0141-8738-CB3FAA6C4AF2}" sibTransId="{B8DD49AA-5BFA-2B49-9573-8BEB94CBA63B}"/>
    <dgm:cxn modelId="{5CCCE561-4567-DF41-AAA4-F193EE4E9E17}" srcId="{FAB12649-040D-4B42-8095-6A0413B35698}" destId="{B1924596-1613-FB45-8569-9159DEBF07A5}" srcOrd="0" destOrd="0" parTransId="{5F7D9359-A42E-8E4E-A713-D06BE5D4759C}" sibTransId="{C4517A33-6B9E-C844-911D-B995964D8ACB}"/>
    <dgm:cxn modelId="{813902F4-120E-9942-B261-D63C2883AA74}" type="presOf" srcId="{8D72C790-1EE2-B345-B403-54558E185017}" destId="{0233D810-862C-1543-8E1C-96309ED4EB43}" srcOrd="1" destOrd="0" presId="urn:microsoft.com/office/officeart/2005/8/layout/lProcess2"/>
    <dgm:cxn modelId="{E71853AA-7640-794E-8FE1-CBC03DABE820}" type="presOf" srcId="{FAB12649-040D-4B42-8095-6A0413B35698}" destId="{D43DFCFB-422F-9A4E-91B0-76CDFE366517}" srcOrd="1" destOrd="0" presId="urn:microsoft.com/office/officeart/2005/8/layout/lProcess2"/>
    <dgm:cxn modelId="{E056D2A0-EF89-3344-84C8-64DFDEE626B3}" type="presOf" srcId="{8227E359-A821-5849-9AE6-585DE15402F2}" destId="{646D553A-1FFB-0349-9CAF-4087ACA01003}" srcOrd="0" destOrd="0" presId="urn:microsoft.com/office/officeart/2005/8/layout/lProcess2"/>
    <dgm:cxn modelId="{20356307-6CDB-BB44-8C3A-A005F329FD87}" srcId="{8227E359-A821-5849-9AE6-585DE15402F2}" destId="{450E7838-E2CF-7045-8113-DD2EDB7DD789}" srcOrd="1" destOrd="0" parTransId="{724E586C-3232-634F-B7C4-CFA726810B59}" sibTransId="{2E1501C9-B1AD-6347-8E9C-31B577045081}"/>
    <dgm:cxn modelId="{947A04E9-4050-3044-AA9E-41629625B47F}" srcId="{FBDD99D8-C6CB-CA4A-814C-ECF983B0537C}" destId="{BE7879EC-7A1D-934C-8DB7-3CCE4D87A8ED}" srcOrd="1" destOrd="0" parTransId="{96CC1DC8-B189-D346-85EE-1F5BD14C77C9}" sibTransId="{F17DBE3D-F21A-8D4C-BA13-00E87E665318}"/>
    <dgm:cxn modelId="{9D87E690-3488-584C-A029-F261E7B299C6}" type="presParOf" srcId="{D3D5F74A-1A56-624A-9A01-CFF1AE8B8740}" destId="{850414E6-5ABB-AA47-8D79-F29E0E2E2393}" srcOrd="0" destOrd="0" presId="urn:microsoft.com/office/officeart/2005/8/layout/lProcess2"/>
    <dgm:cxn modelId="{EC781267-3D9F-9547-AD8D-DEDCA927AB93}" type="presParOf" srcId="{850414E6-5ABB-AA47-8D79-F29E0E2E2393}" destId="{CAF82BDC-E5FB-9B4D-B7DA-EDAC2C96AAE2}" srcOrd="0" destOrd="0" presId="urn:microsoft.com/office/officeart/2005/8/layout/lProcess2"/>
    <dgm:cxn modelId="{E0D2D524-C5C1-9B40-8AF8-8664EEFECCB1}" type="presParOf" srcId="{850414E6-5ABB-AA47-8D79-F29E0E2E2393}" destId="{FE88FD31-EE8E-E649-911A-C5F2A212E705}" srcOrd="1" destOrd="0" presId="urn:microsoft.com/office/officeart/2005/8/layout/lProcess2"/>
    <dgm:cxn modelId="{09EB99B0-10CD-714C-A3AE-597713287E02}" type="presParOf" srcId="{850414E6-5ABB-AA47-8D79-F29E0E2E2393}" destId="{751C00A4-59AE-D747-9C84-C69A211C185F}" srcOrd="2" destOrd="0" presId="urn:microsoft.com/office/officeart/2005/8/layout/lProcess2"/>
    <dgm:cxn modelId="{71304EA5-9F88-6F4D-9F7B-91BCDE2A7A4C}" type="presParOf" srcId="{751C00A4-59AE-D747-9C84-C69A211C185F}" destId="{FEA1862E-BF66-624F-96CB-9F5750FEF5EB}" srcOrd="0" destOrd="0" presId="urn:microsoft.com/office/officeart/2005/8/layout/lProcess2"/>
    <dgm:cxn modelId="{BACD5CF7-8600-C14B-A7A4-BC70E439CB0A}" type="presParOf" srcId="{FEA1862E-BF66-624F-96CB-9F5750FEF5EB}" destId="{43BE3023-DEA1-FB4D-9E00-4FA0A97D2C40}" srcOrd="0" destOrd="0" presId="urn:microsoft.com/office/officeart/2005/8/layout/lProcess2"/>
    <dgm:cxn modelId="{19B0C787-D107-594E-8296-38F28B556A92}" type="presParOf" srcId="{FEA1862E-BF66-624F-96CB-9F5750FEF5EB}" destId="{CC335792-B18B-8A4A-9ADA-22255F136F2D}" srcOrd="1" destOrd="0" presId="urn:microsoft.com/office/officeart/2005/8/layout/lProcess2"/>
    <dgm:cxn modelId="{5654327C-9CA7-7E4E-8AFB-6747BC12034F}" type="presParOf" srcId="{FEA1862E-BF66-624F-96CB-9F5750FEF5EB}" destId="{48CE0DA7-538E-DD4C-A876-AC62A9CAA196}" srcOrd="2" destOrd="0" presId="urn:microsoft.com/office/officeart/2005/8/layout/lProcess2"/>
    <dgm:cxn modelId="{7A6C2E01-F5FC-D347-8925-3D4FF70769A7}" type="presParOf" srcId="{D3D5F74A-1A56-624A-9A01-CFF1AE8B8740}" destId="{EA5E0261-5600-4743-9B9A-7B148C3A569C}" srcOrd="1" destOrd="0" presId="urn:microsoft.com/office/officeart/2005/8/layout/lProcess2"/>
    <dgm:cxn modelId="{A8C735D7-45D1-094E-9F0F-9FDEBAE11197}" type="presParOf" srcId="{D3D5F74A-1A56-624A-9A01-CFF1AE8B8740}" destId="{048482B4-C6A5-1D4A-A738-56280B584A30}" srcOrd="2" destOrd="0" presId="urn:microsoft.com/office/officeart/2005/8/layout/lProcess2"/>
    <dgm:cxn modelId="{9D4BAE73-D0A3-3646-842B-E45A8FA28AA6}" type="presParOf" srcId="{048482B4-C6A5-1D4A-A738-56280B584A30}" destId="{646D553A-1FFB-0349-9CAF-4087ACA01003}" srcOrd="0" destOrd="0" presId="urn:microsoft.com/office/officeart/2005/8/layout/lProcess2"/>
    <dgm:cxn modelId="{B4BE410F-D994-DC4D-AAD8-6F0813785C73}" type="presParOf" srcId="{048482B4-C6A5-1D4A-A738-56280B584A30}" destId="{56C8ABD1-23B0-1D49-90BD-5900C5DD937F}" srcOrd="1" destOrd="0" presId="urn:microsoft.com/office/officeart/2005/8/layout/lProcess2"/>
    <dgm:cxn modelId="{EEFD04EA-B195-264D-A416-7242C8DD8EDD}" type="presParOf" srcId="{048482B4-C6A5-1D4A-A738-56280B584A30}" destId="{9155ED94-B25C-2E4F-8D9F-FA383423F613}" srcOrd="2" destOrd="0" presId="urn:microsoft.com/office/officeart/2005/8/layout/lProcess2"/>
    <dgm:cxn modelId="{02868CF4-C2D1-964A-9B2B-A003CAC887BF}" type="presParOf" srcId="{9155ED94-B25C-2E4F-8D9F-FA383423F613}" destId="{1643C596-3AD7-7E45-8AB9-61A1787D4F18}" srcOrd="0" destOrd="0" presId="urn:microsoft.com/office/officeart/2005/8/layout/lProcess2"/>
    <dgm:cxn modelId="{617FACA8-63D9-0743-978F-22417973AB57}" type="presParOf" srcId="{1643C596-3AD7-7E45-8AB9-61A1787D4F18}" destId="{E8BD777E-0BEA-4A46-98E7-3456DB516EB4}" srcOrd="0" destOrd="0" presId="urn:microsoft.com/office/officeart/2005/8/layout/lProcess2"/>
    <dgm:cxn modelId="{D2B5F86D-6C35-5D47-B885-B0582A34C4BE}" type="presParOf" srcId="{1643C596-3AD7-7E45-8AB9-61A1787D4F18}" destId="{DE143327-A1E6-3E48-BD68-C49B5D015DE1}" srcOrd="1" destOrd="0" presId="urn:microsoft.com/office/officeart/2005/8/layout/lProcess2"/>
    <dgm:cxn modelId="{38DA8442-D17F-7F41-BE15-FF44E3CCE1B3}" type="presParOf" srcId="{1643C596-3AD7-7E45-8AB9-61A1787D4F18}" destId="{1933F868-6BDE-C041-8123-769E183E83E6}" srcOrd="2" destOrd="0" presId="urn:microsoft.com/office/officeart/2005/8/layout/lProcess2"/>
    <dgm:cxn modelId="{4282A5AC-D5AB-7147-9D0C-6D92E01D9B8E}" type="presParOf" srcId="{D3D5F74A-1A56-624A-9A01-CFF1AE8B8740}" destId="{BDD602E3-6AB2-7C47-8981-1F7A34B5B5E5}" srcOrd="3" destOrd="0" presId="urn:microsoft.com/office/officeart/2005/8/layout/lProcess2"/>
    <dgm:cxn modelId="{EDA4AE17-E992-B44C-9368-39BA49B37607}" type="presParOf" srcId="{D3D5F74A-1A56-624A-9A01-CFF1AE8B8740}" destId="{1781A106-B79B-754A-B23C-01CBDCA8E659}" srcOrd="4" destOrd="0" presId="urn:microsoft.com/office/officeart/2005/8/layout/lProcess2"/>
    <dgm:cxn modelId="{46359359-0C0E-8340-80AD-79E8705635B0}" type="presParOf" srcId="{1781A106-B79B-754A-B23C-01CBDCA8E659}" destId="{796B79D6-8B5E-FE47-8DA4-0D96269088B1}" srcOrd="0" destOrd="0" presId="urn:microsoft.com/office/officeart/2005/8/layout/lProcess2"/>
    <dgm:cxn modelId="{C1C0C1BC-F2EB-E942-907A-A9DD5C64BEC1}" type="presParOf" srcId="{1781A106-B79B-754A-B23C-01CBDCA8E659}" destId="{7CD81445-DD67-DC46-907B-FFF01AFCDE33}" srcOrd="1" destOrd="0" presId="urn:microsoft.com/office/officeart/2005/8/layout/lProcess2"/>
    <dgm:cxn modelId="{333D496B-7C6C-E545-944C-DFA5609065DD}" type="presParOf" srcId="{1781A106-B79B-754A-B23C-01CBDCA8E659}" destId="{B8933B2E-6955-3D42-AD13-9FEBDE27A1B0}" srcOrd="2" destOrd="0" presId="urn:microsoft.com/office/officeart/2005/8/layout/lProcess2"/>
    <dgm:cxn modelId="{89D82813-993B-8D45-A657-EE51C4F401CD}" type="presParOf" srcId="{B8933B2E-6955-3D42-AD13-9FEBDE27A1B0}" destId="{6A2125C7-45AB-D047-B539-976CCE2C2DF2}" srcOrd="0" destOrd="0" presId="urn:microsoft.com/office/officeart/2005/8/layout/lProcess2"/>
    <dgm:cxn modelId="{14885732-AA0D-2C41-B730-E3EAD560C797}" type="presParOf" srcId="{6A2125C7-45AB-D047-B539-976CCE2C2DF2}" destId="{5AA9265A-FBF2-0445-92A7-4A916749EA08}" srcOrd="0" destOrd="0" presId="urn:microsoft.com/office/officeart/2005/8/layout/lProcess2"/>
    <dgm:cxn modelId="{4A80B428-86E7-E64A-A13E-AA1C6F75A84B}" type="presParOf" srcId="{6A2125C7-45AB-D047-B539-976CCE2C2DF2}" destId="{BE5E091F-C677-5149-9585-52C2400111BC}" srcOrd="1" destOrd="0" presId="urn:microsoft.com/office/officeart/2005/8/layout/lProcess2"/>
    <dgm:cxn modelId="{F2899626-B76D-7343-BB48-CDF2A1654B5F}" type="presParOf" srcId="{6A2125C7-45AB-D047-B539-976CCE2C2DF2}" destId="{A7ED3464-45D3-C444-BAB6-805A91D946AA}" srcOrd="2" destOrd="0" presId="urn:microsoft.com/office/officeart/2005/8/layout/lProcess2"/>
    <dgm:cxn modelId="{9EEB08C0-73B5-DC4C-9525-148729D36B64}" type="presParOf" srcId="{D3D5F74A-1A56-624A-9A01-CFF1AE8B8740}" destId="{4F0729D7-2519-8A40-A3C2-7BAA46FB4383}" srcOrd="5" destOrd="0" presId="urn:microsoft.com/office/officeart/2005/8/layout/lProcess2"/>
    <dgm:cxn modelId="{41933FBA-EF8F-344C-B6F4-F5240E562F79}" type="presParOf" srcId="{D3D5F74A-1A56-624A-9A01-CFF1AE8B8740}" destId="{EE6ACD4D-5AFB-914F-85C6-658D64219B36}" srcOrd="6" destOrd="0" presId="urn:microsoft.com/office/officeart/2005/8/layout/lProcess2"/>
    <dgm:cxn modelId="{F78981A2-4279-5041-B662-4115BED5D650}" type="presParOf" srcId="{EE6ACD4D-5AFB-914F-85C6-658D64219B36}" destId="{9996EAD5-1B8D-6C4F-8F8C-456F2FBB3645}" srcOrd="0" destOrd="0" presId="urn:microsoft.com/office/officeart/2005/8/layout/lProcess2"/>
    <dgm:cxn modelId="{901779EA-F9FD-9149-AB6B-9DFCF637AA90}" type="presParOf" srcId="{EE6ACD4D-5AFB-914F-85C6-658D64219B36}" destId="{D43DFCFB-422F-9A4E-91B0-76CDFE366517}" srcOrd="1" destOrd="0" presId="urn:microsoft.com/office/officeart/2005/8/layout/lProcess2"/>
    <dgm:cxn modelId="{264E9C2D-4FC6-334A-8FE6-291574208853}" type="presParOf" srcId="{EE6ACD4D-5AFB-914F-85C6-658D64219B36}" destId="{46ECA170-E6F9-5F41-8AA2-C30D54335F81}" srcOrd="2" destOrd="0" presId="urn:microsoft.com/office/officeart/2005/8/layout/lProcess2"/>
    <dgm:cxn modelId="{50E5960F-824D-2B45-8C68-7EAAEA59BE3C}" type="presParOf" srcId="{46ECA170-E6F9-5F41-8AA2-C30D54335F81}" destId="{FE7098C6-F3D5-C140-AA3B-FF2E503475E8}" srcOrd="0" destOrd="0" presId="urn:microsoft.com/office/officeart/2005/8/layout/lProcess2"/>
    <dgm:cxn modelId="{F566A871-68EA-7B44-A727-AA5BC84B2FAB}" type="presParOf" srcId="{FE7098C6-F3D5-C140-AA3B-FF2E503475E8}" destId="{09CF95C9-D58B-4746-9AF6-F877A91153B4}" srcOrd="0" destOrd="0" presId="urn:microsoft.com/office/officeart/2005/8/layout/lProcess2"/>
    <dgm:cxn modelId="{1D25931B-C0AB-B048-AD79-2C7594F30F4F}" type="presParOf" srcId="{FE7098C6-F3D5-C140-AA3B-FF2E503475E8}" destId="{CDA253B0-FCD0-E944-8CD5-2E5C16E2CB30}" srcOrd="1" destOrd="0" presId="urn:microsoft.com/office/officeart/2005/8/layout/lProcess2"/>
    <dgm:cxn modelId="{9F399082-DCED-4A46-8C9A-F71288B08CC1}" type="presParOf" srcId="{FE7098C6-F3D5-C140-AA3B-FF2E503475E8}" destId="{CEB8DB47-D7A0-804C-9E44-74BA582D23D9}" srcOrd="2" destOrd="0" presId="urn:microsoft.com/office/officeart/2005/8/layout/lProcess2"/>
    <dgm:cxn modelId="{E23E2814-98E8-1F41-B5E4-74EA40BC8F34}" type="presParOf" srcId="{D3D5F74A-1A56-624A-9A01-CFF1AE8B8740}" destId="{27BDF249-62A9-E74C-8BDA-EFB63FE43A91}" srcOrd="7" destOrd="0" presId="urn:microsoft.com/office/officeart/2005/8/layout/lProcess2"/>
    <dgm:cxn modelId="{9B4227A0-EA1E-744F-857A-42061278593C}" type="presParOf" srcId="{D3D5F74A-1A56-624A-9A01-CFF1AE8B8740}" destId="{DED658B1-A20D-B54D-AB35-A86364D19DC0}" srcOrd="8" destOrd="0" presId="urn:microsoft.com/office/officeart/2005/8/layout/lProcess2"/>
    <dgm:cxn modelId="{C082C629-3D73-424F-9172-6F92D9ACE2AA}" type="presParOf" srcId="{DED658B1-A20D-B54D-AB35-A86364D19DC0}" destId="{2496DD29-1809-E447-B3BD-8F65F4959943}" srcOrd="0" destOrd="0" presId="urn:microsoft.com/office/officeart/2005/8/layout/lProcess2"/>
    <dgm:cxn modelId="{569675BE-DED5-7C41-9FDA-AE6A929B4959}" type="presParOf" srcId="{DED658B1-A20D-B54D-AB35-A86364D19DC0}" destId="{0233D810-862C-1543-8E1C-96309ED4EB43}" srcOrd="1" destOrd="0" presId="urn:microsoft.com/office/officeart/2005/8/layout/lProcess2"/>
    <dgm:cxn modelId="{DC27EA4A-B6CC-754D-B65D-63D5E9A71217}" type="presParOf" srcId="{DED658B1-A20D-B54D-AB35-A86364D19DC0}" destId="{23E0A6B9-7A8C-374F-AC1F-B9A5FD88E115}" srcOrd="2" destOrd="0" presId="urn:microsoft.com/office/officeart/2005/8/layout/lProcess2"/>
    <dgm:cxn modelId="{97B5D2A2-80B8-E747-9B52-4B9754E37C9A}" type="presParOf" srcId="{23E0A6B9-7A8C-374F-AC1F-B9A5FD88E115}" destId="{D2B09C47-B6BD-6143-AD60-88A6FEB6B805}" srcOrd="0" destOrd="0" presId="urn:microsoft.com/office/officeart/2005/8/layout/lProcess2"/>
    <dgm:cxn modelId="{04703136-F763-C047-9042-E3E58E0B2647}" type="presParOf" srcId="{D2B09C47-B6BD-6143-AD60-88A6FEB6B805}" destId="{4570B5B9-B219-BE42-B03C-AFB67D696268}" srcOrd="0" destOrd="0" presId="urn:microsoft.com/office/officeart/2005/8/layout/l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816334"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816334" fontAlgn="auto">
              <a:spcBef>
                <a:spcPts val="0"/>
              </a:spcBef>
              <a:spcAft>
                <a:spcPts val="0"/>
              </a:spcAft>
              <a:defRPr sz="1200" smtClean="0">
                <a:latin typeface="+mn-lt"/>
                <a:ea typeface="+mn-ea"/>
                <a:cs typeface="+mn-cs"/>
              </a:defRPr>
            </a:lvl1pPr>
          </a:lstStyle>
          <a:p>
            <a:pPr>
              <a:defRPr/>
            </a:pPr>
            <a:fld id="{BCBF0227-73D1-FF4A-BC91-FE958290113F}" type="datetimeFigureOut">
              <a:rPr lang="en-US"/>
              <a:pPr>
                <a:defRPr/>
              </a:pPr>
              <a:t>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816334"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816334" fontAlgn="auto">
              <a:spcBef>
                <a:spcPts val="0"/>
              </a:spcBef>
              <a:spcAft>
                <a:spcPts val="0"/>
              </a:spcAft>
              <a:defRPr sz="1200" smtClean="0">
                <a:latin typeface="+mn-lt"/>
                <a:ea typeface="+mn-ea"/>
                <a:cs typeface="+mn-cs"/>
              </a:defRPr>
            </a:lvl1pPr>
          </a:lstStyle>
          <a:p>
            <a:pPr>
              <a:defRPr/>
            </a:pPr>
            <a:fld id="{80902DB4-DCF7-384E-9ED7-C4FF588CAE00}" type="slidenum">
              <a:rPr lang="en-US"/>
              <a:pPr>
                <a:defRPr/>
              </a:pPr>
              <a:t>‹#›</a:t>
            </a:fld>
            <a:endParaRPr lang="en-US"/>
          </a:p>
        </p:txBody>
      </p:sp>
    </p:spTree>
    <p:extLst>
      <p:ext uri="{BB962C8B-B14F-4D97-AF65-F5344CB8AC3E}">
        <p14:creationId xmlns:p14="http://schemas.microsoft.com/office/powerpoint/2010/main" val="46548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816334"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816334" fontAlgn="auto">
              <a:spcBef>
                <a:spcPts val="0"/>
              </a:spcBef>
              <a:spcAft>
                <a:spcPts val="0"/>
              </a:spcAft>
              <a:defRPr sz="1200" smtClean="0">
                <a:latin typeface="+mn-lt"/>
                <a:ea typeface="+mn-ea"/>
                <a:cs typeface="+mn-cs"/>
              </a:defRPr>
            </a:lvl1pPr>
          </a:lstStyle>
          <a:p>
            <a:pPr>
              <a:defRPr/>
            </a:pPr>
            <a:fld id="{4A37B67A-BA50-DA43-8534-0AD0821A1339}" type="datetimeFigureOut">
              <a:rPr lang="en-US"/>
              <a:pPr>
                <a:defRPr/>
              </a:pPr>
              <a:t>2/6/2015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816334"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816334" fontAlgn="auto">
              <a:spcBef>
                <a:spcPts val="0"/>
              </a:spcBef>
              <a:spcAft>
                <a:spcPts val="0"/>
              </a:spcAft>
              <a:defRPr sz="1200" smtClean="0">
                <a:latin typeface="+mn-lt"/>
                <a:ea typeface="+mn-ea"/>
                <a:cs typeface="+mn-cs"/>
              </a:defRPr>
            </a:lvl1pPr>
          </a:lstStyle>
          <a:p>
            <a:pPr>
              <a:defRPr/>
            </a:pPr>
            <a:fld id="{CA066C01-18BF-6F4D-9334-C915035FD91A}" type="slidenum">
              <a:rPr lang="en-US"/>
              <a:pPr>
                <a:defRPr/>
              </a:pPr>
              <a:t>‹#›</a:t>
            </a:fld>
            <a:endParaRPr lang="en-US"/>
          </a:p>
        </p:txBody>
      </p:sp>
    </p:spTree>
    <p:extLst>
      <p:ext uri="{BB962C8B-B14F-4D97-AF65-F5344CB8AC3E}">
        <p14:creationId xmlns:p14="http://schemas.microsoft.com/office/powerpoint/2010/main" val="3098169241"/>
      </p:ext>
    </p:extLst>
  </p:cSld>
  <p:clrMap bg1="lt1" tx1="dk1" bg2="lt2" tx2="dk2" accent1="accent1" accent2="accent2" accent3="accent3" accent4="accent4" accent5="accent5" accent6="accent6" hlink="hlink" folHlink="folHlink"/>
  <p:notesStyle>
    <a:lvl1pPr algn="l" defTabSz="512763" rtl="0" fontAlgn="base">
      <a:spcBef>
        <a:spcPct val="30000"/>
      </a:spcBef>
      <a:spcAft>
        <a:spcPct val="0"/>
      </a:spcAft>
      <a:defRPr sz="700" kern="1200">
        <a:solidFill>
          <a:schemeClr val="tx1"/>
        </a:solidFill>
        <a:latin typeface="+mn-lt"/>
        <a:ea typeface="ＭＳ Ｐゴシック" charset="0"/>
        <a:cs typeface="ＭＳ Ｐゴシック" charset="0"/>
      </a:defRPr>
    </a:lvl1pPr>
    <a:lvl2pPr marL="255588" algn="l" defTabSz="512763" rtl="0" fontAlgn="base">
      <a:spcBef>
        <a:spcPct val="30000"/>
      </a:spcBef>
      <a:spcAft>
        <a:spcPct val="0"/>
      </a:spcAft>
      <a:defRPr sz="700" kern="1200">
        <a:solidFill>
          <a:schemeClr val="tx1"/>
        </a:solidFill>
        <a:latin typeface="+mn-lt"/>
        <a:ea typeface="ＭＳ Ｐゴシック" charset="0"/>
        <a:cs typeface="+mn-cs"/>
      </a:defRPr>
    </a:lvl2pPr>
    <a:lvl3pPr marL="512763" algn="l" defTabSz="512763" rtl="0" fontAlgn="base">
      <a:spcBef>
        <a:spcPct val="30000"/>
      </a:spcBef>
      <a:spcAft>
        <a:spcPct val="0"/>
      </a:spcAft>
      <a:defRPr sz="700" kern="1200">
        <a:solidFill>
          <a:schemeClr val="tx1"/>
        </a:solidFill>
        <a:latin typeface="+mn-lt"/>
        <a:ea typeface="ＭＳ Ｐゴシック" charset="0"/>
        <a:cs typeface="+mn-cs"/>
      </a:defRPr>
    </a:lvl3pPr>
    <a:lvl4pPr marL="769938" algn="l" defTabSz="512763" rtl="0" fontAlgn="base">
      <a:spcBef>
        <a:spcPct val="30000"/>
      </a:spcBef>
      <a:spcAft>
        <a:spcPct val="0"/>
      </a:spcAft>
      <a:defRPr sz="700" kern="1200">
        <a:solidFill>
          <a:schemeClr val="tx1"/>
        </a:solidFill>
        <a:latin typeface="+mn-lt"/>
        <a:ea typeface="ＭＳ Ｐゴシック" charset="0"/>
        <a:cs typeface="+mn-cs"/>
      </a:defRPr>
    </a:lvl4pPr>
    <a:lvl5pPr marL="1027113" algn="l" defTabSz="512763" rtl="0" fontAlgn="base">
      <a:spcBef>
        <a:spcPct val="30000"/>
      </a:spcBef>
      <a:spcAft>
        <a:spcPct val="0"/>
      </a:spcAft>
      <a:defRPr sz="700" kern="1200">
        <a:solidFill>
          <a:schemeClr val="tx1"/>
        </a:solidFill>
        <a:latin typeface="+mn-lt"/>
        <a:ea typeface="ＭＳ Ｐゴシック" charset="0"/>
        <a:cs typeface="+mn-cs"/>
      </a:defRPr>
    </a:lvl5pPr>
    <a:lvl6pPr marL="1285646" algn="l" defTabSz="514259" rtl="0" eaLnBrk="1" latinLnBrk="0" hangingPunct="1">
      <a:defRPr sz="700" kern="1200">
        <a:solidFill>
          <a:schemeClr val="tx1"/>
        </a:solidFill>
        <a:latin typeface="+mn-lt"/>
        <a:ea typeface="+mn-ea"/>
        <a:cs typeface="+mn-cs"/>
      </a:defRPr>
    </a:lvl6pPr>
    <a:lvl7pPr marL="1542776" algn="l" defTabSz="514259" rtl="0" eaLnBrk="1" latinLnBrk="0" hangingPunct="1">
      <a:defRPr sz="700" kern="1200">
        <a:solidFill>
          <a:schemeClr val="tx1"/>
        </a:solidFill>
        <a:latin typeface="+mn-lt"/>
        <a:ea typeface="+mn-ea"/>
        <a:cs typeface="+mn-cs"/>
      </a:defRPr>
    </a:lvl7pPr>
    <a:lvl8pPr marL="1799905" algn="l" defTabSz="514259" rtl="0" eaLnBrk="1" latinLnBrk="0" hangingPunct="1">
      <a:defRPr sz="700" kern="1200">
        <a:solidFill>
          <a:schemeClr val="tx1"/>
        </a:solidFill>
        <a:latin typeface="+mn-lt"/>
        <a:ea typeface="+mn-ea"/>
        <a:cs typeface="+mn-cs"/>
      </a:defRPr>
    </a:lvl8pPr>
    <a:lvl9pPr marL="2057034" algn="l" defTabSz="514259"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a:t>
            </a:fld>
            <a:endParaRPr lang="en-US"/>
          </a:p>
        </p:txBody>
      </p:sp>
    </p:spTree>
    <p:extLst>
      <p:ext uri="{BB962C8B-B14F-4D97-AF65-F5344CB8AC3E}">
        <p14:creationId xmlns:p14="http://schemas.microsoft.com/office/powerpoint/2010/main" val="335988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10</a:t>
            </a:fld>
            <a:endParaRPr lang="en-US"/>
          </a:p>
        </p:txBody>
      </p:sp>
    </p:spTree>
    <p:extLst>
      <p:ext uri="{BB962C8B-B14F-4D97-AF65-F5344CB8AC3E}">
        <p14:creationId xmlns:p14="http://schemas.microsoft.com/office/powerpoint/2010/main" val="28584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11</a:t>
            </a:fld>
            <a:endParaRPr lang="en-US"/>
          </a:p>
        </p:txBody>
      </p:sp>
    </p:spTree>
    <p:extLst>
      <p:ext uri="{BB962C8B-B14F-4D97-AF65-F5344CB8AC3E}">
        <p14:creationId xmlns:p14="http://schemas.microsoft.com/office/powerpoint/2010/main" val="412607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Overlap is key so knowledge is transferred over smoothly and the outgoing shift can bring the incoming shift</a:t>
            </a:r>
            <a:r>
              <a:rPr lang="en-US" baseline="0" dirty="0" smtClean="0"/>
              <a:t> up to speed.</a:t>
            </a:r>
          </a:p>
          <a:p>
            <a:pPr marL="171450" indent="-171450">
              <a:buFont typeface="Arial" panose="020B0604020202020204" pitchFamily="34" charset="0"/>
              <a:buChar char="•"/>
            </a:pPr>
            <a:r>
              <a:rPr lang="en-US" baseline="0" dirty="0" smtClean="0"/>
              <a:t>Handover is key – everyone gets into a room and shares what is going on. Agree/disagree on next steps.</a:t>
            </a:r>
          </a:p>
          <a:p>
            <a:pPr marL="171450" indent="-171450">
              <a:buFont typeface="Arial" panose="020B0604020202020204" pitchFamily="34" charset="0"/>
              <a:buChar char="•"/>
            </a:pPr>
            <a:r>
              <a:rPr lang="en-US" baseline="0" dirty="0" smtClean="0"/>
              <a:t>Shift report is paperwork is a collection of many attack reports. Lists: case worked with comments, ongoing attacks and where they stood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61B444E-F7D8-DA41-96CA-4614FA5E9D10}" type="slidenum">
              <a:rPr lang="en-US" smtClean="0"/>
              <a:t>12</a:t>
            </a:fld>
            <a:endParaRPr lang="en-US"/>
          </a:p>
        </p:txBody>
      </p:sp>
    </p:spTree>
    <p:extLst>
      <p:ext uri="{BB962C8B-B14F-4D97-AF65-F5344CB8AC3E}">
        <p14:creationId xmlns:p14="http://schemas.microsoft.com/office/powerpoint/2010/main" val="399149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indent="-342900" defTabSz="815975" fontAlgn="base">
              <a:spcAft>
                <a:spcPct val="0"/>
              </a:spcAft>
              <a:buFont typeface="Arial" panose="020B0604020202020204" pitchFamily="34" charset="0"/>
              <a:buChar char="•"/>
            </a:pPr>
            <a:r>
              <a:rPr lang="en-US" sz="2000" dirty="0" smtClean="0">
                <a:latin typeface="Calibri" charset="0"/>
              </a:rPr>
              <a:t>Have</a:t>
            </a:r>
            <a:r>
              <a:rPr lang="en-US" sz="2000" baseline="0" dirty="0" smtClean="0">
                <a:latin typeface="Calibri" charset="0"/>
              </a:rPr>
              <a:t> a</a:t>
            </a:r>
            <a:r>
              <a:rPr lang="en-US" sz="2000" dirty="0" smtClean="0">
                <a:latin typeface="Calibri" charset="0"/>
              </a:rPr>
              <a:t> process for involving business people, other IT and security teams (</a:t>
            </a:r>
            <a:r>
              <a:rPr lang="en-US" sz="2000" dirty="0" err="1" smtClean="0">
                <a:latin typeface="Calibri" charset="0"/>
              </a:rPr>
              <a:t>incl</a:t>
            </a:r>
            <a:r>
              <a:rPr lang="en-US" sz="2000" dirty="0" smtClean="0">
                <a:latin typeface="Calibri" charset="0"/>
              </a:rPr>
              <a:t> red teams) , and SMEs outside the SOC to help with threat modeling, incident investigations, and remediation. It</a:t>
            </a:r>
            <a:r>
              <a:rPr lang="en-US" sz="2000" baseline="0" dirty="0" smtClean="0">
                <a:latin typeface="Calibri" charset="0"/>
              </a:rPr>
              <a:t> is key to have the business people involved in telling you what the mission critical apps/data is so you can then protect it. </a:t>
            </a:r>
          </a:p>
          <a:p>
            <a:pPr marL="598488" lvl="1" indent="-342900" defTabSz="815975" fontAlgn="base">
              <a:spcAft>
                <a:spcPct val="0"/>
              </a:spcAft>
              <a:buFont typeface="Arial" panose="020B0604020202020204" pitchFamily="34" charset="0"/>
              <a:buChar char="•"/>
            </a:pPr>
            <a:r>
              <a:rPr lang="en-US" sz="2000" baseline="0" dirty="0" smtClean="0">
                <a:latin typeface="Calibri" charset="0"/>
              </a:rPr>
              <a:t>Also, you perhaps can even share machine data or UI access with these other IT teams to help them with their jobs, increase uptime, and to improve collaboration</a:t>
            </a:r>
          </a:p>
          <a:p>
            <a:pPr marL="598488" lvl="1" indent="-342900" defTabSz="815975" fontAlgn="base">
              <a:spcAft>
                <a:spcPct val="0"/>
              </a:spcAft>
              <a:buFont typeface="Arial" panose="020B0604020202020204" pitchFamily="34" charset="0"/>
              <a:buChar char="•"/>
            </a:pPr>
            <a:endParaRPr lang="en-US" sz="2000" dirty="0" smtClean="0">
              <a:latin typeface="Calibri" charset="0"/>
            </a:endParaRPr>
          </a:p>
          <a:p>
            <a:pPr marL="342900" indent="-342900" defTabSz="815975" fontAlgn="base">
              <a:spcAft>
                <a:spcPct val="0"/>
              </a:spcAft>
              <a:buFont typeface="Arial" panose="020B0604020202020204" pitchFamily="34" charset="0"/>
              <a:buChar char="•"/>
            </a:pPr>
            <a:r>
              <a:rPr lang="en-US" sz="2000" dirty="0" smtClean="0">
                <a:latin typeface="Calibri" charset="0"/>
              </a:rPr>
              <a:t>Have a process so </a:t>
            </a:r>
            <a:r>
              <a:rPr lang="en-US" sz="2000" dirty="0" err="1" smtClean="0">
                <a:latin typeface="Calibri" charset="0"/>
              </a:rPr>
              <a:t>learnings</a:t>
            </a:r>
            <a:r>
              <a:rPr lang="en-US" sz="2000" dirty="0" smtClean="0">
                <a:latin typeface="Calibri" charset="0"/>
              </a:rPr>
              <a:t> are incorporated back into the SOC, IT security, and the organization</a:t>
            </a:r>
          </a:p>
          <a:p>
            <a:pPr marL="598488" lvl="1" indent="-342900" defTabSz="815975" fontAlgn="base">
              <a:spcAft>
                <a:spcPct val="0"/>
              </a:spcAft>
              <a:buFont typeface="Arial" panose="020B0604020202020204" pitchFamily="34" charset="0"/>
              <a:buChar char="•"/>
            </a:pPr>
            <a:r>
              <a:rPr lang="en-US" sz="1800" dirty="0" smtClean="0"/>
              <a:t>Adjust correlation rules in the </a:t>
            </a:r>
            <a:r>
              <a:rPr lang="en-US" sz="1800" dirty="0" err="1" smtClean="0"/>
              <a:t>securrity</a:t>
            </a:r>
            <a:r>
              <a:rPr lang="en-US" sz="1800" dirty="0" smtClean="0"/>
              <a:t> intelligence platform, change product settings and configurations, recommend user education, fix unsafe business processes, etc</a:t>
            </a:r>
          </a:p>
          <a:p>
            <a:pPr marL="373905" lvl="0" indent="-342900" defTabSz="815975" fontAlgn="base">
              <a:spcAft>
                <a:spcPct val="0"/>
              </a:spcAft>
              <a:buFont typeface="Arial" panose="020B0604020202020204" pitchFamily="34" charset="0"/>
              <a:buChar char="•"/>
            </a:pPr>
            <a:r>
              <a:rPr lang="en-US" sz="2000" dirty="0" smtClean="0">
                <a:latin typeface="Calibri" charset="0"/>
              </a:rPr>
              <a:t>Automate processes where possible:</a:t>
            </a:r>
          </a:p>
          <a:p>
            <a:pPr marL="629493" lvl="1" indent="-342900" defTabSz="815975" fontAlgn="base">
              <a:spcAft>
                <a:spcPct val="0"/>
              </a:spcAft>
              <a:buFont typeface="Arial" panose="020B0604020202020204" pitchFamily="34" charset="0"/>
              <a:buChar char="•"/>
            </a:pPr>
            <a:r>
              <a:rPr lang="en-US" sz="1800" dirty="0" smtClean="0">
                <a:latin typeface="Calibri" charset="0"/>
              </a:rPr>
              <a:t>Use security intelligence platform to prioritize alerts, and give incident investigators interfaces to accelerate reviews.</a:t>
            </a:r>
            <a:r>
              <a:rPr lang="en-US" sz="1800" baseline="0" dirty="0" smtClean="0">
                <a:latin typeface="Calibri" charset="0"/>
              </a:rPr>
              <a:t> An example could be SOC analyst can </a:t>
            </a:r>
            <a:r>
              <a:rPr lang="en-US" sz="1800" dirty="0" smtClean="0">
                <a:latin typeface="Calibri" charset="0"/>
              </a:rPr>
              <a:t>type in an IP or user name in a form</a:t>
            </a:r>
            <a:r>
              <a:rPr lang="en-US" sz="1800" baseline="0" dirty="0" smtClean="0">
                <a:latin typeface="Calibri" charset="0"/>
              </a:rPr>
              <a:t> box on the UI </a:t>
            </a:r>
            <a:r>
              <a:rPr lang="en-US" sz="1800" dirty="0" smtClean="0">
                <a:latin typeface="Calibri" charset="0"/>
              </a:rPr>
              <a:t>and then get back a lot of relevant info that reflect the playbook.</a:t>
            </a:r>
            <a:r>
              <a:rPr lang="en-US" sz="1800" baseline="0" dirty="0" smtClean="0">
                <a:latin typeface="Calibri" charset="0"/>
              </a:rPr>
              <a:t> Or a right-click workflow action to grab a PCAP file.</a:t>
            </a:r>
            <a:endParaRPr lang="en-US" sz="1800" dirty="0" smtClean="0">
              <a:latin typeface="Calibri" charset="0"/>
            </a:endParaRPr>
          </a:p>
          <a:p>
            <a:pPr marL="542181" lvl="1" indent="-255588" defTabSz="815975" fontAlgn="base">
              <a:spcAft>
                <a:spcPct val="0"/>
              </a:spcAft>
            </a:pPr>
            <a:r>
              <a:rPr lang="en-US" sz="1800" dirty="0" smtClean="0">
                <a:latin typeface="Calibri" charset="0"/>
              </a:rPr>
              <a:t>Ticketing systems for workflow and incident management</a:t>
            </a:r>
          </a:p>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13</a:t>
            </a:fld>
            <a:endParaRPr lang="en-US"/>
          </a:p>
        </p:txBody>
      </p:sp>
    </p:spTree>
    <p:extLst>
      <p:ext uri="{BB962C8B-B14F-4D97-AF65-F5344CB8AC3E}">
        <p14:creationId xmlns:p14="http://schemas.microsoft.com/office/powerpoint/2010/main" val="49503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defTabSz="815975" fontAlgn="base">
              <a:spcAft>
                <a:spcPct val="0"/>
              </a:spcAft>
              <a:buFont typeface="Arial" panose="020B0604020202020204" pitchFamily="34" charset="0"/>
              <a:buNone/>
            </a:pPr>
            <a:r>
              <a:rPr lang="en-US" sz="2000" dirty="0" smtClean="0">
                <a:latin typeface="Calibri" charset="0"/>
              </a:rPr>
              <a:t>SOCs require a significant ongoing investment so it is key to show the value of the SOC to keep the resources coming</a:t>
            </a:r>
          </a:p>
          <a:p>
            <a:pPr marL="342900" indent="-342900" defTabSz="815975" fontAlgn="base">
              <a:spcAft>
                <a:spcPct val="0"/>
              </a:spcAft>
              <a:buFont typeface="Arial" panose="020B0604020202020204" pitchFamily="34" charset="0"/>
              <a:buChar char="•"/>
            </a:pPr>
            <a:r>
              <a:rPr lang="en-US" sz="2000" dirty="0" smtClean="0">
                <a:latin typeface="Calibri" charset="0"/>
              </a:rPr>
              <a:t>Ongoing metrics to show the value of the SOC</a:t>
            </a:r>
            <a:r>
              <a:rPr lang="en-US" sz="2000" baseline="0" dirty="0" smtClean="0">
                <a:latin typeface="Calibri" charset="0"/>
              </a:rPr>
              <a:t> could include:</a:t>
            </a:r>
          </a:p>
          <a:p>
            <a:pPr marL="598488" lvl="1" indent="-342900" defTabSz="815975" fontAlgn="base">
              <a:spcAft>
                <a:spcPct val="0"/>
              </a:spcAft>
              <a:buFont typeface="Arial" panose="020B0604020202020204" pitchFamily="34" charset="0"/>
              <a:buChar char="•"/>
            </a:pPr>
            <a:r>
              <a:rPr lang="en-US" sz="1500" dirty="0" smtClean="0">
                <a:latin typeface="Calibri" charset="0"/>
              </a:rPr>
              <a:t>Total events,</a:t>
            </a:r>
            <a:r>
              <a:rPr lang="en-US" sz="1500" baseline="0" dirty="0" smtClean="0">
                <a:latin typeface="Calibri" charset="0"/>
              </a:rPr>
              <a:t> t</a:t>
            </a:r>
            <a:r>
              <a:rPr lang="en-US" sz="1500" dirty="0" smtClean="0">
                <a:latin typeface="Calibri" charset="0"/>
              </a:rPr>
              <a:t>otal cases opened and closed,</a:t>
            </a:r>
            <a:r>
              <a:rPr lang="en-US" sz="1500" baseline="0" dirty="0" smtClean="0">
                <a:latin typeface="Calibri" charset="0"/>
              </a:rPr>
              <a:t> t</a:t>
            </a:r>
            <a:r>
              <a:rPr lang="en-US" sz="1500" dirty="0" smtClean="0">
                <a:latin typeface="Calibri" charset="0"/>
              </a:rPr>
              <a:t>otal threats remediated,</a:t>
            </a:r>
            <a:r>
              <a:rPr lang="en-US" sz="1500" baseline="0" dirty="0" smtClean="0">
                <a:latin typeface="Calibri" charset="0"/>
              </a:rPr>
              <a:t> a</a:t>
            </a:r>
            <a:r>
              <a:rPr lang="en-US" sz="1500" dirty="0" smtClean="0">
                <a:latin typeface="Calibri" charset="0"/>
              </a:rPr>
              <a:t>verage time to escalate,</a:t>
            </a:r>
            <a:r>
              <a:rPr lang="en-US" sz="1500" baseline="0" dirty="0" smtClean="0">
                <a:latin typeface="Calibri" charset="0"/>
              </a:rPr>
              <a:t> a</a:t>
            </a:r>
            <a:r>
              <a:rPr lang="en-US" sz="1500" dirty="0" smtClean="0">
                <a:latin typeface="Calibri" charset="0"/>
              </a:rPr>
              <a:t>verage time to remediate</a:t>
            </a:r>
          </a:p>
          <a:p>
            <a:pPr marL="598488" lvl="1" indent="-342900" defTabSz="815975" fontAlgn="base">
              <a:spcAft>
                <a:spcPct val="0"/>
              </a:spcAft>
              <a:buFont typeface="Arial" panose="020B0604020202020204" pitchFamily="34" charset="0"/>
              <a:buChar char="•"/>
            </a:pPr>
            <a:r>
              <a:rPr lang="en-US" sz="1500" dirty="0" smtClean="0">
                <a:latin typeface="Calibri" charset="0"/>
              </a:rPr>
              <a:t>number of recommendations the SOC has made to the rest of the organization to reduce risk</a:t>
            </a:r>
          </a:p>
          <a:p>
            <a:pPr marL="285750" marR="0" indent="-285750" algn="l" defTabSz="81597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dirty="0" smtClean="0">
                <a:latin typeface="Calibri" charset="0"/>
              </a:rPr>
              <a:t>Show how the SOC has met the original goal of reducing business risk</a:t>
            </a:r>
          </a:p>
          <a:p>
            <a:pPr marL="285750" marR="0" indent="-285750" algn="l" defTabSz="815975"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dirty="0" smtClean="0">
                <a:latin typeface="Calibri" charset="0"/>
              </a:rPr>
              <a:t>Periodic communication to key stakeholders and others groups to promote the value of the SOC</a:t>
            </a:r>
          </a:p>
          <a:p>
            <a:pPr marL="285750" indent="-285750" defTabSz="815975" fontAlgn="base">
              <a:spcAft>
                <a:spcPct val="0"/>
              </a:spcAft>
              <a:buFont typeface="Arial" panose="020B0604020202020204" pitchFamily="34" charset="0"/>
              <a:buChar char="•"/>
            </a:pPr>
            <a:r>
              <a:rPr lang="en-US" sz="1800" dirty="0" smtClean="0">
                <a:latin typeface="Calibri" charset="0"/>
              </a:rPr>
              <a:t>Have meaningful anecdotes and high-level metrics ready to show value to executives</a:t>
            </a:r>
          </a:p>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14</a:t>
            </a:fld>
            <a:endParaRPr lang="en-US"/>
          </a:p>
        </p:txBody>
      </p:sp>
    </p:spTree>
    <p:extLst>
      <p:ext uri="{BB962C8B-B14F-4D97-AF65-F5344CB8AC3E}">
        <p14:creationId xmlns:p14="http://schemas.microsoft.com/office/powerpoint/2010/main" val="346900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15</a:t>
            </a:fld>
            <a:endParaRPr lang="en-US"/>
          </a:p>
        </p:txBody>
      </p:sp>
    </p:spTree>
    <p:extLst>
      <p:ext uri="{BB962C8B-B14F-4D97-AF65-F5344CB8AC3E}">
        <p14:creationId xmlns:p14="http://schemas.microsoft.com/office/powerpoint/2010/main" val="361064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55588" lvl="1" indent="-255588" defTabSz="815975" fontAlgn="base">
              <a:spcBef>
                <a:spcPts val="675"/>
              </a:spcBef>
              <a:spcAft>
                <a:spcPct val="0"/>
              </a:spcAft>
              <a:buSzPct val="80000"/>
              <a:buBlip>
                <a:blip r:embed="rId3"/>
              </a:buBlip>
            </a:pPr>
            <a:r>
              <a:rPr lang="en-US" sz="2000" dirty="0" smtClean="0">
                <a:latin typeface="Calibri" charset="0"/>
              </a:rPr>
              <a:t>Need to staff multiple roles. Different background, skills, pay levels, personalities for each role:</a:t>
            </a:r>
            <a:r>
              <a:rPr lang="en-US" sz="2000" baseline="0" dirty="0" smtClean="0">
                <a:latin typeface="Calibri" charset="0"/>
              </a:rPr>
              <a:t> </a:t>
            </a:r>
            <a:r>
              <a:rPr lang="en-US" sz="1700" dirty="0" smtClean="0">
                <a:latin typeface="Calibri" charset="0"/>
              </a:rPr>
              <a:t>SOC architect, SOC manager, tier 1 analyst, tier 2 analyst, tier 3 analyst, malware engineer, forensics specialist, counter-intelligence specialist, content developer, etc</a:t>
            </a:r>
          </a:p>
          <a:p>
            <a:pPr marL="255588" lvl="1" indent="-255588" defTabSz="815975" fontAlgn="base">
              <a:spcBef>
                <a:spcPts val="675"/>
              </a:spcBef>
              <a:spcAft>
                <a:spcPct val="0"/>
              </a:spcAft>
              <a:buSzPct val="80000"/>
              <a:buBlip>
                <a:blip r:embed="rId3"/>
              </a:buBlip>
            </a:pPr>
            <a:r>
              <a:rPr lang="en-US" sz="1700" dirty="0" smtClean="0">
                <a:latin typeface="Calibri" charset="0"/>
              </a:rPr>
              <a:t>For tier 2/3 it is helpful to have staff who know the environment well and what “abnormal” looks like. Also staff who are willing to leverage stats to find threats.</a:t>
            </a:r>
          </a:p>
          <a:p>
            <a:pPr marL="255588" lvl="1" indent="-255588" defTabSz="815975" fontAlgn="base">
              <a:spcBef>
                <a:spcPts val="675"/>
              </a:spcBef>
              <a:spcAft>
                <a:spcPct val="0"/>
              </a:spcAft>
              <a:buSzPct val="80000"/>
              <a:buBlip>
                <a:blip r:embed="rId3"/>
              </a:buBlip>
            </a:pPr>
            <a:r>
              <a:rPr lang="en-US" sz="1700" dirty="0" smtClean="0">
                <a:latin typeface="Calibri" charset="0"/>
              </a:rPr>
              <a:t>Provide a promotion path so personnel</a:t>
            </a:r>
            <a:r>
              <a:rPr lang="en-US" sz="1700" baseline="0" dirty="0" smtClean="0">
                <a:latin typeface="Calibri" charset="0"/>
              </a:rPr>
              <a:t> can move up the tiers.</a:t>
            </a:r>
            <a:endParaRPr lang="en-US" sz="1700" dirty="0" smtClean="0">
              <a:latin typeface="Calibri" charset="0"/>
            </a:endParaRPr>
          </a:p>
          <a:p>
            <a:pPr marL="255588" lvl="1" indent="-255588" defTabSz="815975" fontAlgn="base">
              <a:spcBef>
                <a:spcPts val="675"/>
              </a:spcBef>
              <a:spcAft>
                <a:spcPct val="0"/>
              </a:spcAft>
              <a:buSzPct val="80000"/>
              <a:buBlip>
                <a:blip r:embed="rId3"/>
              </a:buBlip>
            </a:pPr>
            <a:r>
              <a:rPr lang="en-US" sz="1700" dirty="0" smtClean="0">
                <a:latin typeface="Calibri" charset="0"/>
              </a:rPr>
              <a:t>Staffing model drives headcount</a:t>
            </a:r>
          </a:p>
          <a:p>
            <a:pPr marL="512763" lvl="2" indent="-255588" defTabSz="815975" fontAlgn="base">
              <a:spcBef>
                <a:spcPts val="675"/>
              </a:spcBef>
              <a:spcAft>
                <a:spcPct val="0"/>
              </a:spcAft>
              <a:buSzPct val="80000"/>
              <a:buBlip>
                <a:blip r:embed="rId3"/>
              </a:buBlip>
            </a:pPr>
            <a:r>
              <a:rPr lang="en-US" sz="1700" dirty="0" smtClean="0">
                <a:latin typeface="Calibri" charset="0"/>
              </a:rPr>
              <a:t>Some</a:t>
            </a:r>
            <a:r>
              <a:rPr lang="en-US" sz="1700" baseline="0" dirty="0" smtClean="0">
                <a:latin typeface="Calibri" charset="0"/>
              </a:rPr>
              <a:t> 3</a:t>
            </a:r>
            <a:r>
              <a:rPr lang="en-US" sz="1700" baseline="30000" dirty="0" smtClean="0">
                <a:latin typeface="Calibri" charset="0"/>
              </a:rPr>
              <a:t>rd</a:t>
            </a:r>
            <a:r>
              <a:rPr lang="en-US" sz="1700" baseline="0" dirty="0" smtClean="0">
                <a:latin typeface="Calibri" charset="0"/>
              </a:rPr>
              <a:t>-party sources indicate a minimum of 7 people are needed for 24x7 monitoring. Others indicate 10 people for 24x7. Another source says for 8x5 at least 2 people are needed. Then again, at large SOCs (for example at a major defense contractor) there can be 50+ people in the SOC and also more than 3 tiers.</a:t>
            </a:r>
            <a:endParaRPr lang="en-US" sz="2000"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16</a:t>
            </a:fld>
            <a:endParaRPr lang="en-US"/>
          </a:p>
        </p:txBody>
      </p:sp>
    </p:spTree>
    <p:extLst>
      <p:ext uri="{BB962C8B-B14F-4D97-AF65-F5344CB8AC3E}">
        <p14:creationId xmlns:p14="http://schemas.microsoft.com/office/powerpoint/2010/main" val="871303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17</a:t>
            </a:fld>
            <a:endParaRPr lang="en-US"/>
          </a:p>
        </p:txBody>
      </p:sp>
    </p:spTree>
    <p:extLst>
      <p:ext uri="{BB962C8B-B14F-4D97-AF65-F5344CB8AC3E}">
        <p14:creationId xmlns:p14="http://schemas.microsoft.com/office/powerpoint/2010/main" val="1531146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18</a:t>
            </a:fld>
            <a:endParaRPr lang="en-US"/>
          </a:p>
        </p:txBody>
      </p:sp>
    </p:spTree>
    <p:extLst>
      <p:ext uri="{BB962C8B-B14F-4D97-AF65-F5344CB8AC3E}">
        <p14:creationId xmlns:p14="http://schemas.microsoft.com/office/powerpoint/2010/main" val="148134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800" kern="1200" dirty="0" smtClean="0">
                <a:solidFill>
                  <a:schemeClr val="tx1"/>
                </a:solidFill>
                <a:effectLst/>
                <a:latin typeface="+mn-lt"/>
                <a:ea typeface="ＭＳ Ｐゴシック" charset="0"/>
                <a:cs typeface="ＭＳ Ｐゴシック" charset="0"/>
              </a:rPr>
              <a:t>Need a Security Intelligence platform which is a SIEM plus more. We will come</a:t>
            </a:r>
            <a:r>
              <a:rPr lang="en-US" sz="800" kern="1200" baseline="0" dirty="0" smtClean="0">
                <a:solidFill>
                  <a:schemeClr val="tx1"/>
                </a:solidFill>
                <a:effectLst/>
                <a:latin typeface="+mn-lt"/>
                <a:ea typeface="ＭＳ Ｐゴシック" charset="0"/>
                <a:cs typeface="ＭＳ Ｐゴシック" charset="0"/>
              </a:rPr>
              <a:t> b</a:t>
            </a:r>
            <a:r>
              <a:rPr lang="en-US" sz="800" kern="1200" dirty="0" smtClean="0">
                <a:solidFill>
                  <a:schemeClr val="tx1"/>
                </a:solidFill>
                <a:effectLst/>
                <a:latin typeface="+mn-lt"/>
                <a:ea typeface="ＭＳ Ｐゴシック" charset="0"/>
                <a:cs typeface="ＭＳ Ｐゴシック" charset="0"/>
              </a:rPr>
              <a:t>ack to that later. In summary this platform can automatically sift through hundreds or</a:t>
            </a:r>
            <a:r>
              <a:rPr lang="en-US" sz="800" kern="1200" baseline="0" dirty="0" smtClean="0">
                <a:solidFill>
                  <a:schemeClr val="tx1"/>
                </a:solidFill>
                <a:effectLst/>
                <a:latin typeface="+mn-lt"/>
                <a:ea typeface="ＭＳ Ｐゴシック" charset="0"/>
                <a:cs typeface="ＭＳ Ｐゴシック" charset="0"/>
              </a:rPr>
              <a:t> thousands of daily security-related events to alert on and assign severity levels to only the handful of incidents that really matter. For these incidents, the platform then enables SOC analysts to quickly research and remediate incidents.</a:t>
            </a:r>
            <a:endParaRPr lang="en-US" sz="800" kern="1200" dirty="0" smtClean="0">
              <a:solidFill>
                <a:schemeClr val="tx1"/>
              </a:solidFill>
              <a:effectLst/>
              <a:latin typeface="+mn-lt"/>
              <a:ea typeface="ＭＳ Ｐゴシック" charset="0"/>
              <a:cs typeface="ＭＳ Ｐゴシック" charset="0"/>
            </a:endParaRPr>
          </a:p>
          <a:p>
            <a:pPr marL="0" indent="0">
              <a:buFont typeface="Arial"/>
              <a:buNone/>
            </a:pPr>
            <a:endParaRPr lang="en-US" sz="800" kern="1200" dirty="0" smtClean="0">
              <a:solidFill>
                <a:schemeClr val="tx1"/>
              </a:solidFill>
              <a:effectLst/>
              <a:latin typeface="+mn-lt"/>
              <a:ea typeface="ＭＳ Ｐゴシック" charset="0"/>
              <a:cs typeface="ＭＳ Ｐゴシック" charset="0"/>
            </a:endParaRPr>
          </a:p>
          <a:p>
            <a:pPr marL="0" marR="0" indent="0" algn="l" defTabSz="512763" rtl="0" eaLnBrk="1" fontAlgn="base" latinLnBrk="0" hangingPunct="1">
              <a:lnSpc>
                <a:spcPct val="100000"/>
              </a:lnSpc>
              <a:spcBef>
                <a:spcPct val="30000"/>
              </a:spcBef>
              <a:spcAft>
                <a:spcPct val="0"/>
              </a:spcAft>
              <a:buClrTx/>
              <a:buSzTx/>
              <a:buFont typeface="Arial"/>
              <a:buNone/>
              <a:tabLst/>
              <a:defRPr/>
            </a:pPr>
            <a:r>
              <a:rPr lang="en-US" sz="800" kern="1200" dirty="0" smtClean="0">
                <a:solidFill>
                  <a:schemeClr val="tx1"/>
                </a:solidFill>
                <a:effectLst/>
                <a:latin typeface="+mn-lt"/>
                <a:ea typeface="ＭＳ Ｐゴシック" charset="0"/>
                <a:cs typeface="ＭＳ Ｐゴシック" charset="0"/>
              </a:rPr>
              <a:t>This platform</a:t>
            </a:r>
            <a:r>
              <a:rPr lang="en-US" sz="800" kern="1200" baseline="0" dirty="0" smtClean="0">
                <a:solidFill>
                  <a:schemeClr val="tx1"/>
                </a:solidFill>
                <a:effectLst/>
                <a:latin typeface="+mn-lt"/>
                <a:ea typeface="ＭＳ Ｐゴシック" charset="0"/>
                <a:cs typeface="ＭＳ Ｐゴシック" charset="0"/>
              </a:rPr>
              <a:t>  can ingest any type of machine data, from any source in real time. These are listed here on the left and are flowing into the platform for indexing. </a:t>
            </a:r>
            <a:r>
              <a:rPr lang="en-US" sz="800" dirty="0" smtClean="0"/>
              <a:t>The platform</a:t>
            </a:r>
            <a:r>
              <a:rPr lang="en-US" sz="800" baseline="0" dirty="0" smtClean="0"/>
              <a:t> should also be able to leverage lookups and external data to enrich existing data. This is showed on the bottom and includes employee information from AD, asset information from a CMDB, blacklists of bad external IPs from 3</a:t>
            </a:r>
            <a:r>
              <a:rPr lang="en-US" sz="800" baseline="30000" dirty="0" smtClean="0"/>
              <a:t>rd</a:t>
            </a:r>
            <a:r>
              <a:rPr lang="en-US" sz="800" baseline="0" dirty="0" smtClean="0"/>
              <a:t>-party threat intelligence feeds, application lookups, and more. Correlation searches can include this external content. So for example the platform can alert you if a low-level employee accesses a file share with critical data, but not if the file share has harmless data. Or the platform can alert you if a user name is used specifically for an employee who no longer works for your organization. These are especially high-risk events.  </a:t>
            </a:r>
            <a:endParaRPr lang="en-US" sz="800" kern="1200" baseline="0" dirty="0" smtClean="0">
              <a:solidFill>
                <a:schemeClr val="tx1"/>
              </a:solidFill>
              <a:effectLst/>
              <a:latin typeface="+mn-lt"/>
              <a:ea typeface="ＭＳ Ｐゴシック" charset="0"/>
              <a:cs typeface="ＭＳ Ｐゴシック" charset="0"/>
            </a:endParaRPr>
          </a:p>
          <a:p>
            <a:pPr marL="0" indent="0">
              <a:buFont typeface="Arial"/>
              <a:buNone/>
            </a:pPr>
            <a:endParaRPr lang="en-US" sz="800" kern="1200" baseline="0" dirty="0" smtClean="0">
              <a:solidFill>
                <a:schemeClr val="tx1"/>
              </a:solidFill>
              <a:effectLst/>
              <a:latin typeface="+mn-lt"/>
              <a:ea typeface="ＭＳ Ｐゴシック" charset="0"/>
              <a:cs typeface="ＭＳ Ｐゴシック" charset="0"/>
            </a:endParaRPr>
          </a:p>
          <a:p>
            <a:pPr marL="0" indent="0">
              <a:buFont typeface="Arial"/>
              <a:buNone/>
            </a:pPr>
            <a:r>
              <a:rPr lang="en-US" sz="800" kern="1200" baseline="0" dirty="0" smtClean="0">
                <a:solidFill>
                  <a:schemeClr val="tx1"/>
                </a:solidFill>
                <a:effectLst/>
                <a:latin typeface="+mn-lt"/>
                <a:ea typeface="ＭＳ Ｐゴシック" charset="0"/>
                <a:cs typeface="ＭＳ Ｐゴシック" charset="0"/>
              </a:rPr>
              <a:t>A SOC can then perform the use cases on the top right on the data. These use cases cover all the personnel tiers in the SOC so they can all leverage the platform. They can search through the data, monitor the data and be alerted in real-time if search parameters are met. This includes cross-data source correlation rules which help find the proverbial needle in the haystack so the SOC only needs to focus on the tiny number of priority incidents that matter hidden among a sea of events. The raw data can be aggregated in seconds for custom reports and dashboards. Also the platform should be one that developers can build on. It uses a well documented Rest API and several SDKs so developers and external applications can directly access and act on the data within it. </a:t>
            </a:r>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19</a:t>
            </a:fld>
            <a:endParaRPr lang="en-US"/>
          </a:p>
        </p:txBody>
      </p:sp>
    </p:spTree>
    <p:extLst>
      <p:ext uri="{BB962C8B-B14F-4D97-AF65-F5344CB8AC3E}">
        <p14:creationId xmlns:p14="http://schemas.microsoft.com/office/powerpoint/2010/main" val="147232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r>
              <a:rPr lang="en-US" sz="700" strike="noStrike" kern="1200" dirty="0" smtClean="0">
                <a:solidFill>
                  <a:schemeClr val="tx1"/>
                </a:solidFill>
                <a:effectLst/>
                <a:latin typeface="+mn-lt"/>
                <a:ea typeface="ＭＳ Ｐゴシック" charset="0"/>
                <a:cs typeface="ＭＳ Ｐゴシック" charset="0"/>
              </a:rPr>
              <a:t>“Want to build a SOC” customers are primary audience and others are secondary. But even small orgs with no formal SOC plans can learn from this PPT. </a:t>
            </a:r>
          </a:p>
          <a:p>
            <a:pPr eaLnBrk="1" hangingPunct="1">
              <a:spcBef>
                <a:spcPct val="0"/>
              </a:spcBef>
            </a:pPr>
            <a:endParaRPr lang="en-US" sz="700" strike="noStrike" kern="1200" dirty="0" smtClean="0">
              <a:solidFill>
                <a:schemeClr val="tx1"/>
              </a:solidFill>
              <a:effectLst/>
              <a:latin typeface="+mn-lt"/>
              <a:ea typeface="ＭＳ Ｐゴシック" charset="0"/>
              <a:cs typeface="ＭＳ Ｐゴシック" charset="0"/>
            </a:endParaRPr>
          </a:p>
          <a:p>
            <a:pPr eaLnBrk="1" hangingPunct="1">
              <a:spcBef>
                <a:spcPct val="0"/>
              </a:spcBef>
            </a:pPr>
            <a:r>
              <a:rPr lang="en-US" sz="700" strike="noStrike" kern="1200" dirty="0" smtClean="0">
                <a:solidFill>
                  <a:schemeClr val="tx1"/>
                </a:solidFill>
                <a:effectLst/>
                <a:latin typeface="+mn-lt"/>
                <a:ea typeface="ＭＳ Ｐゴシック" charset="0"/>
                <a:cs typeface="ＭＳ Ｐゴシック" charset="0"/>
              </a:rPr>
              <a:t>The</a:t>
            </a:r>
            <a:r>
              <a:rPr lang="en-US" sz="700" strike="noStrike" kern="1200" baseline="0" dirty="0" smtClean="0">
                <a:solidFill>
                  <a:schemeClr val="tx1"/>
                </a:solidFill>
                <a:effectLst/>
                <a:latin typeface="+mn-lt"/>
                <a:ea typeface="ＭＳ Ｐゴシック" charset="0"/>
                <a:cs typeface="ＭＳ Ｐゴシック" charset="0"/>
              </a:rPr>
              <a:t> material in this PPT </a:t>
            </a:r>
            <a:r>
              <a:rPr lang="en-US" sz="700" strike="noStrike" kern="1200" dirty="0" smtClean="0">
                <a:solidFill>
                  <a:schemeClr val="tx1"/>
                </a:solidFill>
                <a:effectLst/>
                <a:latin typeface="+mn-lt"/>
                <a:ea typeface="ＭＳ Ｐゴシック" charset="0"/>
                <a:cs typeface="ＭＳ Ｐゴシック" charset="0"/>
              </a:rPr>
              <a:t>is what our customers across many industries and sizes tend to do. It’s just a summary…precise SOC requirements will be different for each organization.</a:t>
            </a:r>
            <a:endParaRPr lang="en-US" strike="noStrike" dirty="0">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B050"/>
                </a:solidFill>
              </a:rPr>
              <a:t>The</a:t>
            </a:r>
            <a:r>
              <a:rPr lang="en-US" sz="1200" baseline="0" dirty="0" smtClean="0">
                <a:solidFill>
                  <a:srgbClr val="00B050"/>
                </a:solidFill>
              </a:rPr>
              <a:t> security intelligence platform enables all these use cases. Put in the data once then do all of this. In theory it could also extend to non-security use cases for an even stronger ROI.</a:t>
            </a:r>
            <a:endParaRPr lang="en-US" sz="1200" dirty="0" smtClean="0">
              <a:solidFill>
                <a:srgbClr val="00B050"/>
              </a:solidFill>
            </a:endParaRPr>
          </a:p>
        </p:txBody>
      </p:sp>
      <p:sp>
        <p:nvSpPr>
          <p:cNvPr id="4" name="Slide Number Placeholder 3"/>
          <p:cNvSpPr>
            <a:spLocks noGrp="1"/>
          </p:cNvSpPr>
          <p:nvPr>
            <p:ph type="sldNum" sz="quarter" idx="10"/>
          </p:nvPr>
        </p:nvSpPr>
        <p:spPr/>
        <p:txBody>
          <a:bodyPr/>
          <a:lstStyle/>
          <a:p>
            <a:fld id="{66B00877-FB67-C046-8010-1E4A2556381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00258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dirty="0" smtClean="0"/>
              <a:t>This slide</a:t>
            </a:r>
            <a:r>
              <a:rPr lang="en-US" sz="1600" baseline="0" dirty="0" smtClean="0"/>
              <a:t> has come from many customers that have used and evaluated multiple SIEM technologies. Traditional SIEMs have limitations because:</a:t>
            </a:r>
          </a:p>
          <a:p>
            <a:pPr marL="285750" marR="0" lvl="1" indent="-285750" algn="l" defTabSz="512763"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dirty="0" smtClean="0"/>
              <a:t>Only selected data sources</a:t>
            </a:r>
            <a:r>
              <a:rPr lang="en-US" sz="1400" baseline="0" dirty="0" smtClean="0"/>
              <a:t> can be</a:t>
            </a:r>
            <a:r>
              <a:rPr lang="en-US" sz="1400" dirty="0" smtClean="0"/>
              <a:t> brought into the system – inflexible. Challenge to support diverse environment, </a:t>
            </a:r>
            <a:r>
              <a:rPr lang="en-US" sz="1400" dirty="0" err="1" smtClean="0"/>
              <a:t>esp</a:t>
            </a:r>
            <a:r>
              <a:rPr lang="en-US" sz="1400" dirty="0" smtClean="0"/>
              <a:t> if there are custom devices,</a:t>
            </a:r>
            <a:r>
              <a:rPr lang="en-US" sz="1400" baseline="0" dirty="0" smtClean="0"/>
              <a:t> applications, environments</a:t>
            </a:r>
          </a:p>
          <a:p>
            <a:pPr marL="285750" marR="0" lvl="1" indent="-285750" algn="l" defTabSz="512763"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dirty="0" smtClean="0"/>
              <a:t>Slow query and reporting, Slow response from reports coming back.</a:t>
            </a:r>
            <a:r>
              <a:rPr lang="en-US" sz="1400" baseline="0" dirty="0" smtClean="0"/>
              <a:t> </a:t>
            </a:r>
            <a:r>
              <a:rPr lang="en-US" sz="3200" dirty="0" smtClean="0"/>
              <a:t>Security intelligence platform scalability</a:t>
            </a:r>
            <a:r>
              <a:rPr lang="en-US" sz="3200" baseline="0" dirty="0" smtClean="0"/>
              <a:t> refers to </a:t>
            </a:r>
            <a:r>
              <a:rPr lang="en-US" sz="800" kern="1200" dirty="0" smtClean="0">
                <a:solidFill>
                  <a:schemeClr val="tx1"/>
                </a:solidFill>
                <a:effectLst/>
                <a:latin typeface="+mn-lt"/>
                <a:ea typeface="ＭＳ Ｐゴシック" charset="0"/>
                <a:cs typeface="+mn-cs"/>
              </a:rPr>
              <a:t>a flat file data store (not a structured database), distributed search, and installation on commodity hardware. Also the ability to scale out horizontally to handle the largest and most demanding global SOC needs, with the ability to index over 100 TB a day</a:t>
            </a:r>
          </a:p>
          <a:p>
            <a:pPr marL="285750" marR="0" lvl="1" indent="-285750" algn="l" defTabSz="512763"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dirty="0" smtClean="0"/>
              <a:t>Forced to build custom reporting suite outside of the actual SIEM -</a:t>
            </a:r>
            <a:r>
              <a:rPr lang="en-US" sz="1400" baseline="0" dirty="0" smtClean="0"/>
              <a:t> out of box functionality looks good, but limited flexibility. </a:t>
            </a:r>
            <a:r>
              <a:rPr lang="en-US" sz="1400" b="1" baseline="0" dirty="0" smtClean="0"/>
              <a:t>Caution, companies that don’t need or want customization will see this as a strength and not a weakness</a:t>
            </a:r>
          </a:p>
          <a:p>
            <a:pPr marL="285750" marR="0" lvl="1" indent="-285750" algn="l" defTabSz="512763"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0" baseline="0" dirty="0" smtClean="0"/>
              <a:t>Traditional SIEMs have limited ability to so anomaly detection and risk scoring so it is more difficult to find the advanced threats that evade detection from traditional security products b/c they are not signature based. For these, anomaly detection is helpful to uncover them and their atypical patterns.</a:t>
            </a:r>
          </a:p>
          <a:p>
            <a:pPr marL="285750" marR="0" lvl="1" indent="-285750" algn="l" defTabSz="512763"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400" b="0" baseline="0" dirty="0" smtClean="0"/>
              <a:t>SIEMS often are closed platforms with no APIs/SDKs, rigid UIs and configuration settings, and difficulty integrating them with other apps in the SOC or IT environment. A security intelligence platform is the opposite with APIs/SDKs, underlying configurations that are all exposed and adjustable, and a flexible UI in XML that can be customized. SOC teams have the full ability to customize the platform to meet their needs and integrate into anything else in the SOC.</a:t>
            </a: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1558F6EB-1653-5C41-8CBF-AA0CFC39260D}" type="slidenum">
              <a:rPr lang="en-US" smtClean="0"/>
              <a:t>21</a:t>
            </a:fld>
            <a:endParaRPr lang="en-US"/>
          </a:p>
        </p:txBody>
      </p:sp>
    </p:spTree>
    <p:extLst>
      <p:ext uri="{BB962C8B-B14F-4D97-AF65-F5344CB8AC3E}">
        <p14:creationId xmlns:p14="http://schemas.microsoft.com/office/powerpoint/2010/main" val="127783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Threats</a:t>
            </a:r>
            <a:r>
              <a:rPr lang="en-US" baseline="0" dirty="0" smtClean="0"/>
              <a:t> follow the steps at the top right -to-to enter an org and exfiltrate data. To spot this you need to connect the dots as they move through this process. To do this you need data from the 4 data source categories on the far left. Examples are to the right.</a:t>
            </a:r>
          </a:p>
          <a:p>
            <a:endParaRPr lang="en-US" baseline="0" dirty="0" smtClean="0"/>
          </a:p>
          <a:p>
            <a:r>
              <a:rPr lang="en-US" baseline="0" dirty="0" smtClean="0"/>
              <a:t>Note – “malware sandbox” includes FireEye and Palo Alto Network’s Wildfire technology which detonates email and web-based payloads and attachments and links in a virtual sandbox to see what they do &amp; if they are malicious. Sometimes this category is also called “payload analysis” or “advanced malware detection”.</a:t>
            </a:r>
          </a:p>
          <a:p>
            <a:endParaRPr lang="en-US" baseline="0" dirty="0" smtClean="0"/>
          </a:p>
          <a:p>
            <a:r>
              <a:rPr lang="en-US" baseline="0" dirty="0" smtClean="0"/>
              <a:t>ETDR is Endpoint Threat Detection and Response, an emerging category of next-gen endpoint technology. </a:t>
            </a:r>
            <a:r>
              <a:rPr lang="en-US" baseline="0" dirty="0" err="1" smtClean="0"/>
              <a:t>Cyvera</a:t>
            </a:r>
            <a:r>
              <a:rPr lang="en-US" baseline="0" dirty="0" smtClean="0"/>
              <a:t> (now part of Palo Alto Networks), Carbon Black (part of Bit9), RSA ECAT, </a:t>
            </a:r>
            <a:r>
              <a:rPr lang="en-US" baseline="0" dirty="0" err="1" smtClean="0"/>
              <a:t>Bromium</a:t>
            </a:r>
            <a:r>
              <a:rPr lang="en-US" baseline="0" dirty="0" smtClean="0"/>
              <a:t>, and </a:t>
            </a:r>
            <a:r>
              <a:rPr lang="en-US" baseline="0" dirty="0" err="1" smtClean="0"/>
              <a:t>Mandiant</a:t>
            </a:r>
            <a:r>
              <a:rPr lang="en-US" baseline="0" dirty="0" smtClean="0"/>
              <a:t> MIR fall into this category.</a:t>
            </a:r>
          </a:p>
          <a:p>
            <a:endParaRPr lang="en-US" baseline="0" dirty="0" smtClean="0"/>
          </a:p>
          <a:p>
            <a:r>
              <a:rPr lang="en-US" baseline="0" dirty="0" smtClean="0"/>
              <a:t>Tell this slide perhaps as a “story” where you start with an alert at top (threat intel) and then pivot and use the other data sources to complete the investigation. See the appendix slide with a sample story.</a:t>
            </a:r>
            <a:br>
              <a:rPr lang="en-US" baseline="0" dirty="0" smtClean="0"/>
            </a:b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8392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specialized tools are needed in a SOC. </a:t>
            </a:r>
            <a:r>
              <a:rPr lang="en-US" baseline="0" dirty="0" smtClean="0"/>
              <a:t>Other advanced tools for complex incident investigations</a:t>
            </a:r>
            <a:r>
              <a:rPr lang="en-US" baseline="0" smtClean="0"/>
              <a:t>.</a:t>
            </a:r>
            <a:r>
              <a:rPr lang="en-US" smtClean="0"/>
              <a:t>  A </a:t>
            </a:r>
            <a:r>
              <a:rPr lang="en-US" dirty="0" smtClean="0"/>
              <a:t>ticketing system to hand off </a:t>
            </a:r>
            <a:r>
              <a:rPr lang="en-US" smtClean="0"/>
              <a:t>incidents among</a:t>
            </a:r>
            <a:r>
              <a:rPr lang="en-US" baseline="0" smtClean="0"/>
              <a:t> </a:t>
            </a:r>
            <a:r>
              <a:rPr lang="en-US" baseline="0" dirty="0" smtClean="0"/>
              <a:t>the SOC tiers. </a:t>
            </a:r>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23</a:t>
            </a:fld>
            <a:endParaRPr lang="en-US"/>
          </a:p>
        </p:txBody>
      </p:sp>
    </p:spTree>
    <p:extLst>
      <p:ext uri="{BB962C8B-B14F-4D97-AF65-F5344CB8AC3E}">
        <p14:creationId xmlns:p14="http://schemas.microsoft.com/office/powerpoint/2010/main" val="57797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24</a:t>
            </a:fld>
            <a:endParaRPr lang="en-US"/>
          </a:p>
        </p:txBody>
      </p:sp>
    </p:spTree>
    <p:extLst>
      <p:ext uri="{BB962C8B-B14F-4D97-AF65-F5344CB8AC3E}">
        <p14:creationId xmlns:p14="http://schemas.microsoft.com/office/powerpoint/2010/main" val="1807626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fontAlgn="auto">
              <a:spcBef>
                <a:spcPts val="0"/>
              </a:spcBef>
              <a:spcAft>
                <a:spcPts val="0"/>
              </a:spcAft>
              <a:defRPr/>
            </a:pPr>
            <a:endParaRPr lang="en-US" sz="1100"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25</a:t>
            </a:fld>
            <a:endParaRPr lang="en-US"/>
          </a:p>
        </p:txBody>
      </p:sp>
    </p:spTree>
    <p:extLst>
      <p:ext uri="{BB962C8B-B14F-4D97-AF65-F5344CB8AC3E}">
        <p14:creationId xmlns:p14="http://schemas.microsoft.com/office/powerpoint/2010/main" val="472709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scenario 1 the products are completely standalone. The SIEM alerts</a:t>
            </a:r>
            <a:r>
              <a:rPr lang="en-US" baseline="0" dirty="0" smtClean="0"/>
              <a:t> and the SOC analysts then walk over to Splunk for the deep investigation.</a:t>
            </a:r>
          </a:p>
          <a:p>
            <a:pPr marL="171450" indent="-171450">
              <a:buFont typeface="Arial" panose="020B0604020202020204" pitchFamily="34" charset="0"/>
              <a:buChar char="•"/>
            </a:pPr>
            <a:r>
              <a:rPr lang="en-US" baseline="0" dirty="0" smtClean="0"/>
              <a:t>In Scenario 2 it is Splunk feeding the SIEM. Usually the SOC analysts are comfortable with the UI and reports of the existing SIEM so want it in place for correlations/alerting/reporting. Splunk still used for deep investigations.</a:t>
            </a:r>
          </a:p>
          <a:p>
            <a:pPr marL="171450" indent="-171450">
              <a:buFont typeface="Arial" panose="020B0604020202020204" pitchFamily="34" charset="0"/>
              <a:buChar char="•"/>
            </a:pPr>
            <a:r>
              <a:rPr lang="en-US" baseline="0" dirty="0" smtClean="0"/>
              <a:t>In scenario 3 the existing SIEM feeds Splunk but all SOC use cases are done in Splunk. The existing SIEM is only in place because SIEM connectors to bring in data are on hundreds or thousands of hosts already so removing/replacing them is difficult. Usually with time the organization will start sending data from the sources directly to Splunk, often with the universal forwarder, and eventually the traditional SIEM is retired.</a:t>
            </a:r>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26</a:t>
            </a:fld>
            <a:endParaRPr lang="en-US"/>
          </a:p>
        </p:txBody>
      </p:sp>
    </p:spTree>
    <p:extLst>
      <p:ext uri="{BB962C8B-B14F-4D97-AF65-F5344CB8AC3E}">
        <p14:creationId xmlns:p14="http://schemas.microsoft.com/office/powerpoint/2010/main" val="4165074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45 pre-built searches</a:t>
            </a:r>
          </a:p>
          <a:p>
            <a:r>
              <a:rPr lang="en-US" dirty="0" smtClean="0"/>
              <a:t>37 predefined dashboards</a:t>
            </a:r>
          </a:p>
          <a:p>
            <a:r>
              <a:rPr lang="en-US" dirty="0" smtClean="0"/>
              <a:t>160</a:t>
            </a:r>
            <a:r>
              <a:rPr lang="en-US" baseline="0" dirty="0" smtClean="0"/>
              <a:t> reports</a:t>
            </a:r>
          </a:p>
          <a:p>
            <a:r>
              <a:rPr lang="en-US" baseline="0" dirty="0" smtClean="0"/>
              <a:t>Supporting common security metrics</a:t>
            </a:r>
            <a:endParaRPr lang="en-US" dirty="0"/>
          </a:p>
        </p:txBody>
      </p:sp>
    </p:spTree>
    <p:extLst>
      <p:ext uri="{BB962C8B-B14F-4D97-AF65-F5344CB8AC3E}">
        <p14:creationId xmlns:p14="http://schemas.microsoft.com/office/powerpoint/2010/main" val="608658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F07D8F-2101-4538-B4F2-6EE5F60E73D9}" type="slidenum">
              <a:rPr lang="en-US" smtClean="0"/>
              <a:pPr/>
              <a:t>28</a:t>
            </a:fld>
            <a:endParaRPr lang="en-US" dirty="0"/>
          </a:p>
        </p:txBody>
      </p:sp>
    </p:spTree>
    <p:extLst>
      <p:ext uri="{BB962C8B-B14F-4D97-AF65-F5344CB8AC3E}">
        <p14:creationId xmlns:p14="http://schemas.microsoft.com/office/powerpoint/2010/main" val="208467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29</a:t>
            </a:fld>
            <a:endParaRPr lang="en-US"/>
          </a:p>
        </p:txBody>
      </p:sp>
    </p:spTree>
    <p:extLst>
      <p:ext uri="{BB962C8B-B14F-4D97-AF65-F5344CB8AC3E}">
        <p14:creationId xmlns:p14="http://schemas.microsoft.com/office/powerpoint/2010/main" val="1994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5588" indent="-255588" defTabSz="815975" fontAlgn="base">
              <a:spcAft>
                <a:spcPct val="0"/>
              </a:spcAft>
            </a:pPr>
            <a:r>
              <a:rPr lang="en-US" dirty="0" smtClean="0">
                <a:latin typeface="Calibri" charset="0"/>
              </a:rPr>
              <a:t>Without a SOC there often is </a:t>
            </a:r>
            <a:r>
              <a:rPr lang="en-US" dirty="0" err="1" smtClean="0">
                <a:latin typeface="Calibri" charset="0"/>
              </a:rPr>
              <a:t>siloed</a:t>
            </a:r>
            <a:r>
              <a:rPr lang="en-US" dirty="0" smtClean="0">
                <a:latin typeface="Calibri" charset="0"/>
              </a:rPr>
              <a:t>, incomplete visibility which leads to a weaker security posture.</a:t>
            </a:r>
            <a:r>
              <a:rPr lang="en-US" baseline="0" dirty="0" smtClean="0">
                <a:latin typeface="Calibri" charset="0"/>
              </a:rPr>
              <a:t> So by consolidating all the security experts and relevant data into a central location, threats can be spotted faster and efficiencies can be had.</a:t>
            </a:r>
            <a:endParaRPr lang="en-US" dirty="0">
              <a:solidFill>
                <a:srgbClr val="FF0000"/>
              </a:solidFill>
              <a:latin typeface="Calibri" charset="0"/>
            </a:endParaRPr>
          </a:p>
        </p:txBody>
      </p:sp>
      <p:sp>
        <p:nvSpPr>
          <p:cNvPr id="4" name="Slide Number Placeholder 3"/>
          <p:cNvSpPr>
            <a:spLocks noGrp="1"/>
          </p:cNvSpPr>
          <p:nvPr>
            <p:ph type="sldNum" sz="quarter" idx="10"/>
          </p:nvPr>
        </p:nvSpPr>
        <p:spPr/>
        <p:txBody>
          <a:bodyPr/>
          <a:lstStyle/>
          <a:p>
            <a:fld id="{A3F07D8F-2101-4538-B4F2-6EE5F60E73D9}" type="slidenum">
              <a:rPr lang="en-US" smtClean="0"/>
              <a:pPr/>
              <a:t>3</a:t>
            </a:fld>
            <a:endParaRPr lang="en-US" dirty="0"/>
          </a:p>
        </p:txBody>
      </p:sp>
    </p:spTree>
    <p:extLst>
      <p:ext uri="{BB962C8B-B14F-4D97-AF65-F5344CB8AC3E}">
        <p14:creationId xmlns:p14="http://schemas.microsoft.com/office/powerpoint/2010/main" val="208467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30</a:t>
            </a:fld>
            <a:endParaRPr lang="en-US"/>
          </a:p>
        </p:txBody>
      </p:sp>
    </p:spTree>
    <p:extLst>
      <p:ext uri="{BB962C8B-B14F-4D97-AF65-F5344CB8AC3E}">
        <p14:creationId xmlns:p14="http://schemas.microsoft.com/office/powerpoint/2010/main" val="4212283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31</a:t>
            </a:fld>
            <a:endParaRPr lang="en-US"/>
          </a:p>
        </p:txBody>
      </p:sp>
    </p:spTree>
    <p:extLst>
      <p:ext uri="{BB962C8B-B14F-4D97-AF65-F5344CB8AC3E}">
        <p14:creationId xmlns:p14="http://schemas.microsoft.com/office/powerpoint/2010/main" val="1706507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32</a:t>
            </a:fld>
            <a:endParaRPr lang="en-US"/>
          </a:p>
        </p:txBody>
      </p:sp>
    </p:spTree>
    <p:extLst>
      <p:ext uri="{BB962C8B-B14F-4D97-AF65-F5344CB8AC3E}">
        <p14:creationId xmlns:p14="http://schemas.microsoft.com/office/powerpoint/2010/main" val="3662689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in place strong ticketing/case</a:t>
            </a:r>
            <a:r>
              <a:rPr lang="en-US" baseline="0" dirty="0" smtClean="0"/>
              <a:t> management system.</a:t>
            </a:r>
          </a:p>
          <a:p>
            <a:pPr marL="171450" indent="-171450">
              <a:buFont typeface="Arial" panose="020B0604020202020204" pitchFamily="34" charset="0"/>
              <a:buChar char="•"/>
            </a:pPr>
            <a:r>
              <a:rPr lang="en-US" baseline="0" dirty="0" smtClean="0"/>
              <a:t>Think about queues and interaction with groups outside the SOC. If you need to hand a task to a different group keep in mind you may need to open a ticket on their system as well.</a:t>
            </a:r>
          </a:p>
          <a:p>
            <a:pPr marL="171450" indent="-171450">
              <a:buFont typeface="Arial" panose="020B0604020202020204" pitchFamily="34" charset="0"/>
              <a:buChar char="•"/>
            </a:pPr>
            <a:r>
              <a:rPr lang="en-US" baseline="0" dirty="0" smtClean="0"/>
              <a:t>Also determine how to receive tickets and when to open a ticket</a:t>
            </a:r>
          </a:p>
          <a:p>
            <a:pPr marL="171450" indent="-171450">
              <a:buFont typeface="Arial" panose="020B0604020202020204" pitchFamily="34" charset="0"/>
              <a:buChar char="•"/>
            </a:pPr>
            <a:r>
              <a:rPr lang="en-US" baseline="0" dirty="0" smtClean="0"/>
              <a:t>Automating escalations is way in the security intelligence platform to automatically grab relevant data for the ticket</a:t>
            </a:r>
          </a:p>
          <a:p>
            <a:pPr marL="171450" marR="0" lvl="0" indent="-171450" algn="l" defTabSz="512763"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Attack/Incident Reports is the ticket with</a:t>
            </a:r>
            <a:r>
              <a:rPr lang="en-US" baseline="0" dirty="0" smtClean="0"/>
              <a:t> all the detail</a:t>
            </a:r>
            <a:endParaRPr lang="en-US"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33</a:t>
            </a:fld>
            <a:endParaRPr lang="en-US"/>
          </a:p>
        </p:txBody>
      </p:sp>
    </p:spTree>
    <p:extLst>
      <p:ext uri="{BB962C8B-B14F-4D97-AF65-F5344CB8AC3E}">
        <p14:creationId xmlns:p14="http://schemas.microsoft.com/office/powerpoint/2010/main" val="2289742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34</a:t>
            </a:fld>
            <a:endParaRPr lang="en-US"/>
          </a:p>
        </p:txBody>
      </p:sp>
    </p:spTree>
    <p:extLst>
      <p:ext uri="{BB962C8B-B14F-4D97-AF65-F5344CB8AC3E}">
        <p14:creationId xmlns:p14="http://schemas.microsoft.com/office/powerpoint/2010/main" val="2038735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35</a:t>
            </a:fld>
            <a:endParaRPr lang="en-US"/>
          </a:p>
        </p:txBody>
      </p:sp>
    </p:spTree>
    <p:extLst>
      <p:ext uri="{BB962C8B-B14F-4D97-AF65-F5344CB8AC3E}">
        <p14:creationId xmlns:p14="http://schemas.microsoft.com/office/powerpoint/2010/main" val="407880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36</a:t>
            </a:fld>
            <a:endParaRPr lang="en-US"/>
          </a:p>
        </p:txBody>
      </p:sp>
    </p:spTree>
    <p:extLst>
      <p:ext uri="{BB962C8B-B14F-4D97-AF65-F5344CB8AC3E}">
        <p14:creationId xmlns:p14="http://schemas.microsoft.com/office/powerpoint/2010/main" val="1199877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an advanced threat. You need data</a:t>
            </a:r>
            <a:r>
              <a:rPr lang="en-US" baseline="0" dirty="0" smtClean="0"/>
              <a:t> from the 4 data source categories on the far left in order to connect the dots to see the full activity of the threat</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83924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an advanced threat. You need data</a:t>
            </a:r>
            <a:r>
              <a:rPr lang="en-US" baseline="0" dirty="0" smtClean="0"/>
              <a:t> from the 4 data source categories on the far left in order to connect the dots to see the full activity of the threat</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83924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an advanced threat. You need data</a:t>
            </a:r>
            <a:r>
              <a:rPr lang="en-US" baseline="0" dirty="0" smtClean="0"/>
              <a:t> from the 4 data source categories on the far left in order to connect the dots to see the full activity of the threat</a:t>
            </a:r>
            <a:endParaRPr lang="en-US" dirty="0"/>
          </a:p>
        </p:txBody>
      </p:sp>
      <p:sp>
        <p:nvSpPr>
          <p:cNvPr id="4" name="Slide Number Placeholder 3"/>
          <p:cNvSpPr>
            <a:spLocks noGrp="1"/>
          </p:cNvSpPr>
          <p:nvPr>
            <p:ph type="sldNum" sz="quarter" idx="10"/>
          </p:nvPr>
        </p:nvSpPr>
        <p:spPr/>
        <p:txBody>
          <a:bodyPr/>
          <a:lstStyle/>
          <a:p>
            <a:fld id="{A3F07D8F-2101-4538-B4F2-6EE5F60E73D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8392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12763" rtl="0" eaLnBrk="1" fontAlgn="base" latinLnBrk="0" hangingPunct="1">
              <a:lnSpc>
                <a:spcPct val="100000"/>
              </a:lnSpc>
              <a:spcBef>
                <a:spcPct val="30000"/>
              </a:spcBef>
              <a:spcAft>
                <a:spcPct val="0"/>
              </a:spcAft>
              <a:buClrTx/>
              <a:buSzTx/>
              <a:buFontTx/>
              <a:buNone/>
              <a:tabLst/>
              <a:defRPr/>
            </a:pPr>
            <a:r>
              <a:rPr lang="en-US" sz="700" strike="noStrike" kern="1200" dirty="0" smtClean="0">
                <a:solidFill>
                  <a:schemeClr val="tx1"/>
                </a:solidFill>
                <a:effectLst/>
                <a:latin typeface="+mn-lt"/>
                <a:ea typeface="ＭＳ Ｐゴシック" charset="0"/>
                <a:cs typeface="ＭＳ Ｐゴシック" charset="0"/>
              </a:rPr>
              <a:t>To build a SOC you need basic security products/process in place and tuned (see SANS 20 for examples), as well as enough skilled people to run a SOC. If you do not have a basic level of maturity, you</a:t>
            </a:r>
            <a:r>
              <a:rPr lang="en-US" sz="700" strike="noStrike" kern="1200" baseline="0" dirty="0" smtClean="0">
                <a:solidFill>
                  <a:schemeClr val="tx1"/>
                </a:solidFill>
                <a:effectLst/>
                <a:latin typeface="+mn-lt"/>
                <a:ea typeface="ＭＳ Ｐゴシック" charset="0"/>
                <a:cs typeface="ＭＳ Ｐゴシック" charset="0"/>
              </a:rPr>
              <a:t> may need to address this first before building a SOC.</a:t>
            </a:r>
          </a:p>
          <a:p>
            <a:pPr marL="0" marR="0" indent="0" algn="l" defTabSz="512763" rtl="0" eaLnBrk="1" fontAlgn="base" latinLnBrk="0" hangingPunct="1">
              <a:lnSpc>
                <a:spcPct val="100000"/>
              </a:lnSpc>
              <a:spcBef>
                <a:spcPct val="30000"/>
              </a:spcBef>
              <a:spcAft>
                <a:spcPct val="0"/>
              </a:spcAft>
              <a:buClrTx/>
              <a:buSzTx/>
              <a:buFontTx/>
              <a:buNone/>
              <a:tabLst/>
              <a:defRPr/>
            </a:pPr>
            <a:endParaRPr lang="en-US" sz="700" strike="noStrike" kern="1200" dirty="0" smtClean="0">
              <a:solidFill>
                <a:schemeClr val="tx1"/>
              </a:solidFill>
              <a:effectLst/>
              <a:latin typeface="+mn-lt"/>
              <a:ea typeface="ＭＳ Ｐゴシック" charset="0"/>
              <a:cs typeface="ＭＳ Ｐゴシック" charset="0"/>
            </a:endParaRPr>
          </a:p>
          <a:p>
            <a:pPr marL="0" marR="0" lvl="1" indent="0" algn="l" defTabSz="512763" rtl="0" eaLnBrk="1" fontAlgn="base" latinLnBrk="0" hangingPunct="1">
              <a:lnSpc>
                <a:spcPct val="100000"/>
              </a:lnSpc>
              <a:spcBef>
                <a:spcPct val="30000"/>
              </a:spcBef>
              <a:spcAft>
                <a:spcPct val="0"/>
              </a:spcAft>
              <a:buClrTx/>
              <a:buSzTx/>
              <a:buFontTx/>
              <a:buNone/>
              <a:tabLst/>
              <a:defRPr/>
            </a:pPr>
            <a:r>
              <a:rPr lang="en-US" dirty="0" smtClean="0">
                <a:latin typeface="Calibri" charset="0"/>
              </a:rPr>
              <a:t>Prioritization includes: data sources to onboard (onboard the most critical sources first), which threats to model out and look for, playbooks, people, staffing hours (start 8x5 and move to 24/7, etc)</a:t>
            </a:r>
          </a:p>
        </p:txBody>
      </p:sp>
      <p:sp>
        <p:nvSpPr>
          <p:cNvPr id="4" name="Slide Number Placeholder 3"/>
          <p:cNvSpPr>
            <a:spLocks noGrp="1"/>
          </p:cNvSpPr>
          <p:nvPr>
            <p:ph type="sldNum" sz="quarter" idx="10"/>
          </p:nvPr>
        </p:nvSpPr>
        <p:spPr/>
        <p:txBody>
          <a:bodyPr/>
          <a:lstStyle/>
          <a:p>
            <a:fld id="{A3F07D8F-2101-4538-B4F2-6EE5F60E73D9}" type="slidenum">
              <a:rPr lang="en-US" smtClean="0"/>
              <a:pPr/>
              <a:t>4</a:t>
            </a:fld>
            <a:endParaRPr lang="en-US" dirty="0"/>
          </a:p>
        </p:txBody>
      </p:sp>
    </p:spTree>
    <p:extLst>
      <p:ext uri="{BB962C8B-B14F-4D97-AF65-F5344CB8AC3E}">
        <p14:creationId xmlns:p14="http://schemas.microsoft.com/office/powerpoint/2010/main" val="20846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Any SOC is comprised of people, process, and technology. All 3 are critical to a successful SOC</a:t>
            </a:r>
          </a:p>
        </p:txBody>
      </p:sp>
      <p:sp>
        <p:nvSpPr>
          <p:cNvPr id="4" name="Slide Number Placeholder 3"/>
          <p:cNvSpPr>
            <a:spLocks noGrp="1"/>
          </p:cNvSpPr>
          <p:nvPr>
            <p:ph type="sldNum" sz="quarter" idx="10"/>
          </p:nvPr>
        </p:nvSpPr>
        <p:spPr/>
        <p:txBody>
          <a:bodyPr/>
          <a:lstStyle/>
          <a:p>
            <a:fld id="{A3F07D8F-2101-4538-B4F2-6EE5F60E73D9}" type="slidenum">
              <a:rPr lang="en-US" smtClean="0"/>
              <a:pPr/>
              <a:t>5</a:t>
            </a:fld>
            <a:endParaRPr lang="en-US" dirty="0"/>
          </a:p>
        </p:txBody>
      </p:sp>
    </p:spTree>
    <p:extLst>
      <p:ext uri="{BB962C8B-B14F-4D97-AF65-F5344CB8AC3E}">
        <p14:creationId xmlns:p14="http://schemas.microsoft.com/office/powerpoint/2010/main" val="20846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6</a:t>
            </a:fld>
            <a:endParaRPr lang="en-US"/>
          </a:p>
        </p:txBody>
      </p:sp>
    </p:spTree>
    <p:extLst>
      <p:ext uri="{BB962C8B-B14F-4D97-AF65-F5344CB8AC3E}">
        <p14:creationId xmlns:p14="http://schemas.microsoft.com/office/powerpoint/2010/main" val="342034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step one of the SOC build out and prioritizes where to get started.</a:t>
            </a:r>
          </a:p>
          <a:p>
            <a:endParaRPr lang="en-US" baseline="0" dirty="0" smtClean="0"/>
          </a:p>
          <a:p>
            <a:r>
              <a:rPr lang="en-US" baseline="0" dirty="0" smtClean="0"/>
              <a:t>1. Could also include DDOS, protecting an asset or person, etc. Business people will help you decide this, perhaps based on overall $$ a specific threat could cost the organization. </a:t>
            </a:r>
          </a:p>
          <a:p>
            <a:pPr marL="0" marR="0" indent="0" algn="l" defTabSz="512763" rtl="0" eaLnBrk="1" fontAlgn="base" latinLnBrk="0" hangingPunct="1">
              <a:lnSpc>
                <a:spcPct val="100000"/>
              </a:lnSpc>
              <a:spcBef>
                <a:spcPct val="30000"/>
              </a:spcBef>
              <a:spcAft>
                <a:spcPct val="0"/>
              </a:spcAft>
              <a:buClrTx/>
              <a:buSzTx/>
              <a:buFontTx/>
              <a:buNone/>
              <a:tabLst/>
              <a:defRPr/>
            </a:pPr>
            <a:r>
              <a:rPr lang="en-US" sz="700" baseline="0" dirty="0" smtClean="0">
                <a:solidFill>
                  <a:schemeClr val="tx1"/>
                </a:solidFill>
              </a:rPr>
              <a:t>2. </a:t>
            </a:r>
            <a:r>
              <a:rPr lang="en-US" sz="800" baseline="0" dirty="0" smtClean="0">
                <a:solidFill>
                  <a:schemeClr val="tx1"/>
                </a:solidFill>
              </a:rPr>
              <a:t>The “indicators of compromise”</a:t>
            </a:r>
          </a:p>
          <a:p>
            <a:r>
              <a:rPr lang="en-US" sz="800" baseline="0" dirty="0" smtClean="0">
                <a:solidFill>
                  <a:schemeClr val="tx1"/>
                </a:solidFill>
              </a:rPr>
              <a:t>3. Includes: machine data to spot the threat (this drives which data sources to prioritize). Also searches needed to detect it (correlated events, anomaly detection, deviations) </a:t>
            </a:r>
          </a:p>
          <a:p>
            <a:r>
              <a:rPr lang="en-US" sz="800" baseline="0" dirty="0" smtClean="0">
                <a:solidFill>
                  <a:schemeClr val="tx1"/>
                </a:solidFill>
              </a:rPr>
              <a:t>4. This is all the detail on what to do when a specific alert is generated. Will vary based on the threat, but the playbook should have a lot of detail so when the alert pops up, everyone knows how to deal with it appropriately.</a:t>
            </a:r>
          </a:p>
          <a:p>
            <a:endParaRPr lang="en-US" sz="800" baseline="0" dirty="0" smtClean="0">
              <a:solidFill>
                <a:schemeClr val="tx1"/>
              </a:solidFill>
            </a:endParaRPr>
          </a:p>
          <a:p>
            <a:r>
              <a:rPr lang="en-US" sz="800" baseline="0" dirty="0" smtClean="0">
                <a:solidFill>
                  <a:schemeClr val="tx1"/>
                </a:solidFill>
              </a:rPr>
              <a:t>Not shown here, but red team or simulation exercises are helpful to make sure processes work correctly. Red team exercises can also find unknown weaknesses that should be addressed in threat modeling.</a:t>
            </a:r>
            <a:endParaRPr lang="en-US" baseline="0" dirty="0" smtClean="0"/>
          </a:p>
        </p:txBody>
      </p:sp>
      <p:sp>
        <p:nvSpPr>
          <p:cNvPr id="4" name="Slide Number Placeholder 3"/>
          <p:cNvSpPr>
            <a:spLocks noGrp="1"/>
          </p:cNvSpPr>
          <p:nvPr>
            <p:ph type="sldNum" sz="quarter" idx="10"/>
          </p:nvPr>
        </p:nvSpPr>
        <p:spPr/>
        <p:txBody>
          <a:bodyPr/>
          <a:lstStyle/>
          <a:p>
            <a:fld id="{A3F07D8F-2101-4538-B4F2-6EE5F60E73D9}" type="slidenum">
              <a:rPr lang="en-US" smtClean="0"/>
              <a:pPr/>
              <a:t>7</a:t>
            </a:fld>
            <a:endParaRPr lang="en-US" dirty="0"/>
          </a:p>
        </p:txBody>
      </p:sp>
    </p:spTree>
    <p:extLst>
      <p:ext uri="{BB962C8B-B14F-4D97-AF65-F5344CB8AC3E}">
        <p14:creationId xmlns:p14="http://schemas.microsoft.com/office/powerpoint/2010/main" val="20846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 list of the basic process/incident</a:t>
            </a:r>
            <a:r>
              <a:rPr lang="en-US" baseline="0" dirty="0" smtClean="0"/>
              <a:t> flow in a SOC. Incidents come in at top left. They then are processed by the different Tiers personnel in the SOC. Typically tier-1 analysts are the least skilled analysts. They try to quickly dismiss false positives and for real incidents open a ticket and attempt to remediate the incident. If they cannot remediate it or do not fully understand the threat, they can escalate it to the more skilled tier-2 analysts. These tier-2 analysts often use more advanced tools, such as packet capture tools, to research an incident. Tier 2 tries to investigate/remediate all incidents but if they cannot, they may escalate the incident to the most advanced analysts, the tier 3 analysts. Since Tier 3 analysts are the most skilled and expensive, it is key to limit incidents reaching them to the very “difficult” or critical ones.</a:t>
            </a:r>
          </a:p>
          <a:p>
            <a:pPr marL="171450" indent="-171450">
              <a:buFont typeface="Arial" panose="020B0604020202020204" pitchFamily="34" charset="0"/>
              <a:buChar char="•"/>
            </a:pPr>
            <a:r>
              <a:rPr lang="en-US" baseline="0" dirty="0" smtClean="0"/>
              <a:t>Notice the responsibilities of the tiers on the right. We will come back to this later and how the proper technology can help with most of these use cases.</a:t>
            </a:r>
            <a:endParaRPr lang="en-US" dirty="0" smtClean="0"/>
          </a:p>
          <a:p>
            <a:pPr marL="171450" indent="-171450">
              <a:buFont typeface="Arial" panose="020B0604020202020204" pitchFamily="34" charset="0"/>
              <a:buChar char="•"/>
            </a:pPr>
            <a:r>
              <a:rPr lang="en-US" dirty="0" smtClean="0"/>
              <a:t>Tier 2/3 can relay</a:t>
            </a:r>
            <a:r>
              <a:rPr lang="en-US" baseline="0" dirty="0" smtClean="0"/>
              <a:t> feedback into the rest of the org to improve security</a:t>
            </a:r>
          </a:p>
          <a:p>
            <a:pPr marL="171450" indent="-171450">
              <a:buFont typeface="Arial" panose="020B0604020202020204" pitchFamily="34" charset="0"/>
              <a:buChar char="•"/>
            </a:pPr>
            <a:r>
              <a:rPr lang="en-US" baseline="0" dirty="0" smtClean="0"/>
              <a:t>Tier 3 may be part of the incident review process, but in some orgs it is not – it is a separate team within the SOC.</a:t>
            </a:r>
          </a:p>
          <a:p>
            <a:pPr marL="171450" indent="-171450">
              <a:buFont typeface="Arial" panose="020B0604020202020204" pitchFamily="34" charset="0"/>
              <a:buChar char="•"/>
            </a:pPr>
            <a:r>
              <a:rPr lang="en-US" baseline="0" dirty="0" smtClean="0"/>
              <a:t>Also sometimes CSIRT (Computer Security Incident Response Team)  is within the SOC as the tier2/2 levels, but sometimes it outside of the SOC and distributed across the organization</a:t>
            </a:r>
            <a:endParaRPr lang="en-US" dirty="0"/>
          </a:p>
        </p:txBody>
      </p:sp>
      <p:sp>
        <p:nvSpPr>
          <p:cNvPr id="4" name="Slide Number Placeholder 3"/>
          <p:cNvSpPr>
            <a:spLocks noGrp="1"/>
          </p:cNvSpPr>
          <p:nvPr>
            <p:ph type="sldNum" sz="quarter" idx="10"/>
          </p:nvPr>
        </p:nvSpPr>
        <p:spPr/>
        <p:txBody>
          <a:bodyPr/>
          <a:lstStyle/>
          <a:p>
            <a:fld id="{661B444E-F7D8-DA41-96CA-4614FA5E9D10}" type="slidenum">
              <a:rPr lang="en-US" smtClean="0"/>
              <a:t>8</a:t>
            </a:fld>
            <a:endParaRPr lang="en-US"/>
          </a:p>
        </p:txBody>
      </p:sp>
    </p:spTree>
    <p:extLst>
      <p:ext uri="{BB962C8B-B14F-4D97-AF65-F5344CB8AC3E}">
        <p14:creationId xmlns:p14="http://schemas.microsoft.com/office/powerpoint/2010/main" val="302723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do one location. </a:t>
            </a:r>
          </a:p>
          <a:p>
            <a:endParaRPr lang="en-US" dirty="0" smtClean="0"/>
          </a:p>
          <a:p>
            <a:pPr marL="0" marR="0" indent="0" algn="l" defTabSz="512763"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One Location – Better communication easier continuity and management. More expensive as differential for the late hours will have to be paid to employees.</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Multiple location – harder to work on same issues including language issues, but cheaper as no need for differential pay</a:t>
            </a:r>
          </a:p>
        </p:txBody>
      </p:sp>
      <p:sp>
        <p:nvSpPr>
          <p:cNvPr id="4" name="Slide Number Placeholder 3"/>
          <p:cNvSpPr>
            <a:spLocks noGrp="1"/>
          </p:cNvSpPr>
          <p:nvPr>
            <p:ph type="sldNum" sz="quarter" idx="10"/>
          </p:nvPr>
        </p:nvSpPr>
        <p:spPr/>
        <p:txBody>
          <a:bodyPr/>
          <a:lstStyle/>
          <a:p>
            <a:fld id="{661B444E-F7D8-DA41-96CA-4614FA5E9D1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08178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4286250"/>
            <a:ext cx="9144000" cy="8572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1426" tIns="25713" rIns="51426" bIns="25713" anchor="ctr"/>
          <a:lstStyle/>
          <a:p>
            <a:pPr algn="ctr" defTabSz="816334" fontAlgn="auto">
              <a:spcBef>
                <a:spcPts val="0"/>
              </a:spcBef>
              <a:spcAft>
                <a:spcPts val="0"/>
              </a:spcAft>
              <a:defRPr/>
            </a:pPr>
            <a:endParaRPr lang="en-US" dirty="0"/>
          </a:p>
        </p:txBody>
      </p:sp>
      <p:pic>
        <p:nvPicPr>
          <p:cNvPr id="5"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ogo_splunk_W.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p:cNvSpPr txBox="1">
            <a:spLocks noChangeArrowheads="1"/>
          </p:cNvSpPr>
          <p:nvPr/>
        </p:nvSpPr>
        <p:spPr bwMode="auto">
          <a:xfrm>
            <a:off x="7613650" y="68263"/>
            <a:ext cx="18288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r>
              <a:rPr lang="en-US" sz="900" dirty="0">
                <a:solidFill>
                  <a:srgbClr val="A6A6A6"/>
                </a:solidFill>
              </a:rPr>
              <a:t>Copyright © </a:t>
            </a:r>
            <a:r>
              <a:rPr lang="en-US" sz="900" dirty="0" smtClean="0">
                <a:solidFill>
                  <a:srgbClr val="A6A6A6"/>
                </a:solidFill>
              </a:rPr>
              <a:t>2014 Splunk </a:t>
            </a:r>
            <a:r>
              <a:rPr lang="en-US" sz="900" dirty="0">
                <a:solidFill>
                  <a:srgbClr val="A6A6A6"/>
                </a:solidFill>
              </a:rPr>
              <a:t>Inc.</a:t>
            </a:r>
          </a:p>
        </p:txBody>
      </p:sp>
      <p:sp>
        <p:nvSpPr>
          <p:cNvPr id="6" name="Title 5"/>
          <p:cNvSpPr>
            <a:spLocks noGrp="1"/>
          </p:cNvSpPr>
          <p:nvPr>
            <p:ph type="title"/>
          </p:nvPr>
        </p:nvSpPr>
        <p:spPr>
          <a:xfrm>
            <a:off x="5035729" y="2126197"/>
            <a:ext cx="3705368" cy="857250"/>
          </a:xfrm>
        </p:spPr>
        <p:txBody>
          <a:bodyPr>
            <a:noAutofit/>
          </a:bodyPr>
          <a:lstStyle>
            <a:lvl1pPr algn="l">
              <a:defRPr sz="3000">
                <a:solidFill>
                  <a:schemeClr val="bg1"/>
                </a:solidFill>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5008173" y="3193256"/>
            <a:ext cx="3697422" cy="487561"/>
          </a:xfrm>
          <a:prstGeom prst="rect">
            <a:avLst/>
          </a:prstGeom>
        </p:spPr>
        <p:txBody>
          <a:bodyPr lIns="51426" tIns="25713" rIns="51426" bIns="25713">
            <a:normAutofit/>
          </a:bodyPr>
          <a:lstStyle>
            <a:lvl1pPr marL="0" indent="0">
              <a:buFontTx/>
              <a:buNone/>
              <a:defRPr sz="2000">
                <a:solidFill>
                  <a:schemeClr val="bg1"/>
                </a:solidFill>
              </a:defRPr>
            </a:lvl1pPr>
            <a:lvl2pPr marL="257129" indent="0">
              <a:buFontTx/>
              <a:buNone/>
              <a:defRPr>
                <a:solidFill>
                  <a:schemeClr val="bg1"/>
                </a:solidFill>
              </a:defRPr>
            </a:lvl2pPr>
            <a:lvl3pPr marL="553542" indent="0">
              <a:buFontTx/>
              <a:buNone/>
              <a:defRPr>
                <a:solidFill>
                  <a:schemeClr val="bg1"/>
                </a:solidFill>
              </a:defRPr>
            </a:lvl3pPr>
            <a:lvl4pPr marL="719962" indent="0">
              <a:buFontTx/>
              <a:buNone/>
              <a:defRPr>
                <a:solidFill>
                  <a:schemeClr val="bg1"/>
                </a:solidFill>
              </a:defRPr>
            </a:lvl4pPr>
            <a:lvl5pPr marL="647966"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53343452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Box - Blue">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a:solidFill>
                <a:srgbClr val="FFFFFF"/>
              </a:solidFill>
              <a:latin typeface="Myriad Pro" charset="0"/>
              <a:ea typeface="+mn-ea"/>
              <a:cs typeface="+mn-cs"/>
              <a:sym typeface="Myriad Pro" charset="0"/>
            </a:endParaRPr>
          </a:p>
        </p:txBody>
      </p:sp>
      <p:sp>
        <p:nvSpPr>
          <p:cNvPr id="5" name="AutoShape 2"/>
          <p:cNvSpPr>
            <a:spLocks noChangeArrowheads="1"/>
          </p:cNvSpPr>
          <p:nvPr/>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a:solidFill>
                <a:srgbClr val="FFFFFF"/>
              </a:solidFill>
              <a:latin typeface="Myriad Pro" charset="0"/>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rgbClr val="FFFFFF"/>
                </a:solidFill>
              </a:defRPr>
            </a:lvl1pPr>
          </a:lstStyle>
          <a:p>
            <a:pPr lvl="0"/>
            <a:r>
              <a:rPr lang="en-US" smtClean="0"/>
              <a:t>Click to edit Master text styles</a:t>
            </a:r>
          </a:p>
        </p:txBody>
      </p:sp>
      <p:sp>
        <p:nvSpPr>
          <p:cNvPr id="7" name="Slide Number Placeholder 2"/>
          <p:cNvSpPr>
            <a:spLocks noGrp="1"/>
          </p:cNvSpPr>
          <p:nvPr>
            <p:ph type="sldNum" sz="quarter" idx="14"/>
          </p:nvPr>
        </p:nvSpPr>
        <p:spPr/>
        <p:txBody>
          <a:bodyPr/>
          <a:lstStyle>
            <a:lvl1pPr>
              <a:defRPr/>
            </a:lvl1pPr>
          </a:lstStyle>
          <a:p>
            <a:pPr>
              <a:defRPr/>
            </a:pPr>
            <a:fld id="{5448E482-8428-2A47-B310-0A94D5D2A084}" type="slidenum">
              <a:rPr lang="en-US" smtClean="0"/>
              <a:pPr>
                <a:defRPr/>
              </a:pPr>
              <a:t>‹#›</a:t>
            </a:fld>
            <a:endParaRPr lang="en-US" dirty="0"/>
          </a:p>
        </p:txBody>
      </p:sp>
      <p:sp>
        <p:nvSpPr>
          <p:cNvPr id="8" name="AutoShape 2"/>
          <p:cNvSpPr>
            <a:spLocks noChangeArrowheads="1"/>
          </p:cNvSpPr>
          <p:nvPr userDrawn="1"/>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a:solidFill>
                <a:srgbClr val="FFFFFF"/>
              </a:solidFill>
              <a:latin typeface="Myriad Pro" charset="0"/>
              <a:ea typeface="+mn-ea"/>
              <a:cs typeface="+mn-cs"/>
              <a:sym typeface="Myriad Pro" charset="0"/>
            </a:endParaRPr>
          </a:p>
        </p:txBody>
      </p:sp>
    </p:spTree>
    <p:extLst>
      <p:ext uri="{BB962C8B-B14F-4D97-AF65-F5344CB8AC3E}">
        <p14:creationId xmlns:p14="http://schemas.microsoft.com/office/powerpoint/2010/main" val="76026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ox - Gray">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a:solidFill>
                <a:sysClr val="windowText" lastClr="000000"/>
              </a:solidFill>
              <a:latin typeface="+mn-lt"/>
              <a:ea typeface="+mn-ea"/>
              <a:cs typeface="+mn-cs"/>
              <a:sym typeface="Myriad Pro" charset="0"/>
            </a:endParaRPr>
          </a:p>
        </p:txBody>
      </p:sp>
      <p:sp>
        <p:nvSpPr>
          <p:cNvPr id="6" name="AutoShape 2"/>
          <p:cNvSpPr>
            <a:spLocks noChangeArrowheads="1"/>
          </p:cNvSpPr>
          <p:nvPr/>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a:solidFill>
                <a:sysClr val="windowText" lastClr="000000"/>
              </a:solidFill>
              <a:latin typeface="+mn-lt"/>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rgbClr val="FFFFFF"/>
                </a:solidFill>
              </a:defRPr>
            </a:lvl1pPr>
          </a:lstStyle>
          <a:p>
            <a:pPr lvl="0"/>
            <a:r>
              <a:rPr lang="en-US" smtClean="0"/>
              <a:t>Click to edit Master text styles</a:t>
            </a:r>
          </a:p>
        </p:txBody>
      </p:sp>
      <p:sp>
        <p:nvSpPr>
          <p:cNvPr id="7" name="Slide Number Placeholder 2"/>
          <p:cNvSpPr>
            <a:spLocks noGrp="1"/>
          </p:cNvSpPr>
          <p:nvPr>
            <p:ph type="sldNum" sz="quarter" idx="14"/>
          </p:nvPr>
        </p:nvSpPr>
        <p:spPr/>
        <p:txBody>
          <a:bodyPr/>
          <a:lstStyle>
            <a:lvl1pPr>
              <a:defRPr/>
            </a:lvl1pPr>
          </a:lstStyle>
          <a:p>
            <a:pPr>
              <a:defRPr/>
            </a:pPr>
            <a:fld id="{FC75DAA1-B99F-1B47-9118-D4ADC997C7CF}" type="slidenum">
              <a:rPr lang="en-US" smtClean="0"/>
              <a:pPr>
                <a:defRPr/>
              </a:pPr>
              <a:t>‹#›</a:t>
            </a:fld>
            <a:endParaRPr lang="en-US" dirty="0"/>
          </a:p>
        </p:txBody>
      </p:sp>
      <p:sp>
        <p:nvSpPr>
          <p:cNvPr id="8" name="AutoShape 2"/>
          <p:cNvSpPr>
            <a:spLocks noChangeArrowheads="1"/>
          </p:cNvSpPr>
          <p:nvPr userDrawn="1"/>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a:solidFill>
                <a:sysClr val="windowText" lastClr="000000"/>
              </a:solidFill>
              <a:latin typeface="+mn-lt"/>
              <a:ea typeface="+mn-ea"/>
              <a:cs typeface="+mn-cs"/>
              <a:sym typeface="Myriad Pro" charset="0"/>
            </a:endParaRPr>
          </a:p>
        </p:txBody>
      </p:sp>
    </p:spTree>
    <p:extLst>
      <p:ext uri="{BB962C8B-B14F-4D97-AF65-F5344CB8AC3E}">
        <p14:creationId xmlns:p14="http://schemas.microsoft.com/office/powerpoint/2010/main" val="221879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66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CF860F4-4FA4-EE41-8ADB-46C5B0D62AB2}" type="slidenum">
              <a:rPr lang="en-US" smtClean="0"/>
              <a:pPr>
                <a:defRPr/>
              </a:pPr>
              <a:t>‹#›</a:t>
            </a:fld>
            <a:endParaRPr lang="en-US" dirty="0"/>
          </a:p>
        </p:txBody>
      </p:sp>
    </p:spTree>
    <p:extLst>
      <p:ext uri="{BB962C8B-B14F-4D97-AF65-F5344CB8AC3E}">
        <p14:creationId xmlns:p14="http://schemas.microsoft.com/office/powerpoint/2010/main" val="3214971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pic>
        <p:nvPicPr>
          <p:cNvPr id="4" name="Picture 3" descr="cyclorama.png"/>
          <p:cNvPicPr>
            <a:picLocks noChangeAspect="1"/>
          </p:cNvPicPr>
          <p:nvPr userDrawn="1"/>
        </p:nvPicPr>
        <p:blipFill>
          <a:blip r:embed="rId2"/>
          <a:stretch>
            <a:fillRect/>
          </a:stretch>
        </p:blipFill>
        <p:spPr>
          <a:xfrm>
            <a:off x="0" y="0"/>
            <a:ext cx="9144000" cy="5144002"/>
          </a:xfrm>
          <a:prstGeom prst="rect">
            <a:avLst/>
          </a:prstGeom>
        </p:spPr>
      </p:pic>
      <p:sp>
        <p:nvSpPr>
          <p:cNvPr id="3" name="Slide Number Placeholder 5"/>
          <p:cNvSpPr>
            <a:spLocks noGrp="1"/>
          </p:cNvSpPr>
          <p:nvPr>
            <p:ph type="sldNum" sz="quarter" idx="4"/>
          </p:nvPr>
        </p:nvSpPr>
        <p:spPr bwMode="gray">
          <a:xfrm>
            <a:off x="4379913" y="4788580"/>
            <a:ext cx="385762" cy="257175"/>
          </a:xfrm>
          <a:prstGeom prst="rect">
            <a:avLst/>
          </a:prstGeom>
        </p:spPr>
        <p:txBody>
          <a:bodyPr vert="horz" lIns="81633" tIns="40817" rIns="81633" bIns="40817" rtlCol="0" anchor="ctr"/>
          <a:lstStyle>
            <a:lvl1pPr algn="ctr" defTabSz="816334" fontAlgn="auto">
              <a:spcBef>
                <a:spcPts val="0"/>
              </a:spcBef>
              <a:spcAft>
                <a:spcPts val="0"/>
              </a:spcAft>
              <a:defRPr sz="1100" smtClean="0">
                <a:solidFill>
                  <a:srgbClr val="C0C0C0"/>
                </a:solidFill>
                <a:latin typeface="+mn-lt"/>
                <a:ea typeface="+mn-ea"/>
                <a:cs typeface="+mn-cs"/>
              </a:defRPr>
            </a:lvl1pPr>
          </a:lstStyle>
          <a:p>
            <a:pPr>
              <a:defRPr/>
            </a:pPr>
            <a:fld id="{DB30CCE6-9770-5A43-A55E-C3ADCAED0195}" type="slidenum">
              <a:rPr lang="en-US" smtClean="0"/>
              <a:pPr>
                <a:defRPr/>
              </a:pPr>
              <a:t>‹#›</a:t>
            </a:fld>
            <a:endParaRPr lang="en-US" dirty="0"/>
          </a:p>
        </p:txBody>
      </p:sp>
      <p:pic>
        <p:nvPicPr>
          <p:cNvPr id="2" name="Picture 1" descr="logo_splunk_1color_K.png"/>
          <p:cNvPicPr>
            <a:picLocks noChangeAspect="1"/>
          </p:cNvPicPr>
          <p:nvPr userDrawn="1"/>
        </p:nvPicPr>
        <p:blipFill>
          <a:blip r:embed="rId3" cstate="email">
            <a:lum bright="70000" contrast="-70000"/>
            <a:extLst>
              <a:ext uri="{28A0092B-C50C-407E-A947-70E740481C1C}">
                <a14:useLocalDpi xmlns:a14="http://schemas.microsoft.com/office/drawing/2010/main" val="0"/>
              </a:ext>
            </a:extLst>
          </a:blip>
          <a:stretch>
            <a:fillRect/>
          </a:stretch>
        </p:blipFill>
        <p:spPr>
          <a:xfrm>
            <a:off x="8338766" y="4875023"/>
            <a:ext cx="706124" cy="209012"/>
          </a:xfrm>
          <a:prstGeom prst="rect">
            <a:avLst/>
          </a:prstGeom>
        </p:spPr>
      </p:pic>
    </p:spTree>
    <p:extLst>
      <p:ext uri="{BB962C8B-B14F-4D97-AF65-F5344CB8AC3E}">
        <p14:creationId xmlns:p14="http://schemas.microsoft.com/office/powerpoint/2010/main" val="2944040941"/>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a:p>
        </p:txBody>
      </p:sp>
      <p:pic>
        <p:nvPicPr>
          <p:cNvPr id="6"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ogo_splunk_W.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hasCustomPrompt="1"/>
          </p:nvPr>
        </p:nvSpPr>
        <p:spPr>
          <a:xfrm>
            <a:off x="5035729" y="2126197"/>
            <a:ext cx="3705368" cy="857250"/>
          </a:xfrm>
        </p:spPr>
        <p:txBody>
          <a:bodyPr>
            <a:noAutofit/>
          </a:bodyPr>
          <a:lstStyle>
            <a:lvl1pPr algn="l">
              <a:defRPr sz="3000" baseline="0">
                <a:solidFill>
                  <a:schemeClr val="bg1"/>
                </a:solidFill>
              </a:defRPr>
            </a:lvl1pPr>
          </a:lstStyle>
          <a:p>
            <a:r>
              <a:rPr lang="en-US" dirty="0" smtClean="0"/>
              <a:t>Thank You</a:t>
            </a:r>
            <a:endParaRPr lang="en-US" dirty="0"/>
          </a:p>
        </p:txBody>
      </p:sp>
      <p:sp>
        <p:nvSpPr>
          <p:cNvPr id="9"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a:p>
        </p:txBody>
      </p:sp>
      <p:pic>
        <p:nvPicPr>
          <p:cNvPr id="10" name="Picture 8" descr="logo_splunk_W.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1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p Bulle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900" y="792689"/>
            <a:ext cx="8635950" cy="3704518"/>
          </a:xfrm>
          <a:prstGeom prst="rect">
            <a:avLst/>
          </a:prstGeom>
        </p:spPr>
        <p:txBody>
          <a:bodyPr vert="horz" lIns="51407" tIns="25703" rIns="51407" bIns="25703"/>
          <a:lstStyle>
            <a:lvl1pPr>
              <a:buClr>
                <a:schemeClr val="bg1"/>
              </a:buClr>
              <a:buFont typeface="Arial" pitchFamily="34" charset="0"/>
              <a:buChar char="•"/>
              <a:defRPr sz="2700" spc="-112">
                <a:solidFill>
                  <a:schemeClr val="bg1">
                    <a:lumMod val="85000"/>
                    <a:lumOff val="15000"/>
                  </a:schemeClr>
                </a:solidFill>
                <a:latin typeface="Calibri"/>
              </a:defRPr>
            </a:lvl1pPr>
            <a:lvl2pPr>
              <a:buSzPct val="80000"/>
              <a:defRPr spc="-112">
                <a:solidFill>
                  <a:schemeClr val="bg1">
                    <a:lumMod val="85000"/>
                    <a:lumOff val="15000"/>
                  </a:schemeClr>
                </a:solidFill>
                <a:latin typeface="Calibri"/>
              </a:defRPr>
            </a:lvl2pPr>
            <a:lvl3pPr>
              <a:buClr>
                <a:srgbClr val="7F7F7F"/>
              </a:buClr>
              <a:defRPr spc="-112">
                <a:solidFill>
                  <a:schemeClr val="bg1">
                    <a:lumMod val="85000"/>
                    <a:lumOff val="15000"/>
                  </a:schemeClr>
                </a:solidFill>
                <a:latin typeface="Calibri"/>
              </a:defRPr>
            </a:lvl3pPr>
            <a:lvl4pPr>
              <a:buClr>
                <a:srgbClr val="7F7F7F"/>
              </a:buClr>
              <a:defRPr spc="-112">
                <a:solidFill>
                  <a:schemeClr val="bg1">
                    <a:lumMod val="85000"/>
                    <a:lumOff val="15000"/>
                  </a:schemeClr>
                </a:solidFill>
                <a:latin typeface="Calibri"/>
              </a:defRPr>
            </a:lvl4pPr>
            <a:lvl5pPr>
              <a:buClr>
                <a:srgbClr val="7F7F7F"/>
              </a:buClr>
              <a:defRPr spc="-112">
                <a:solidFill>
                  <a:schemeClr val="bg1">
                    <a:lumMod val="85000"/>
                    <a:lumOff val="15000"/>
                  </a:schemeClr>
                </a:solidFill>
                <a:latin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6"/>
          <p:cNvSpPr>
            <a:spLocks noGrp="1"/>
          </p:cNvSpPr>
          <p:nvPr>
            <p:ph type="title"/>
          </p:nvPr>
        </p:nvSpPr>
        <p:spPr>
          <a:xfrm>
            <a:off x="250900" y="-91143"/>
            <a:ext cx="8635950" cy="684311"/>
          </a:xfrm>
          <a:prstGeom prst="rect">
            <a:avLst/>
          </a:prstGeom>
        </p:spPr>
        <p:txBody>
          <a:bodyPr lIns="51407" tIns="25703" rIns="51407" bIns="25703" rtlCol="0">
            <a:noAutofit/>
          </a:bodyPr>
          <a:lstStyle>
            <a:lvl1pPr>
              <a:defRPr sz="4600" spc="-112" baseline="0">
                <a:solidFill>
                  <a:schemeClr val="bg1">
                    <a:lumMod val="85000"/>
                    <a:lumOff val="15000"/>
                  </a:schemeClr>
                </a:solidFill>
                <a:latin typeface="Calibri"/>
                <a:cs typeface="Calibri"/>
              </a:defRPr>
            </a:lvl1pPr>
          </a:lstStyle>
          <a:p>
            <a:r>
              <a:rPr lang="en-US" dirty="0" smtClean="0"/>
              <a:t>Click to edit Master title style</a:t>
            </a:r>
            <a:endParaRPr lang="en-US" dirty="0"/>
          </a:p>
        </p:txBody>
      </p:sp>
      <p:sp>
        <p:nvSpPr>
          <p:cNvPr id="5" name="Slide Number Placeholder 18"/>
          <p:cNvSpPr>
            <a:spLocks noGrp="1"/>
          </p:cNvSpPr>
          <p:nvPr>
            <p:ph type="sldNum" sz="quarter" idx="11"/>
          </p:nvPr>
        </p:nvSpPr>
        <p:spPr bwMode="gray">
          <a:xfrm>
            <a:off x="4377798" y="4783634"/>
            <a:ext cx="385725" cy="257175"/>
          </a:xfrm>
          <a:prstGeom prst="rect">
            <a:avLst/>
          </a:prstGeom>
        </p:spPr>
        <p:txBody>
          <a:bodyPr vert="horz" wrap="square" lIns="51407" tIns="25703" rIns="51407" bIns="25703" numCol="1" anchor="ctr" anchorCtr="0" compatLnSpc="1">
            <a:prstTxWarp prst="textNoShape">
              <a:avLst/>
            </a:prstTxWarp>
          </a:bodyPr>
          <a:lstStyle>
            <a:lvl1pPr algn="ctr">
              <a:defRPr sz="700" smtClean="0">
                <a:solidFill>
                  <a:srgbClr val="4C4C4C"/>
                </a:solidFill>
                <a:latin typeface="Calibri" charset="0"/>
              </a:defRPr>
            </a:lvl1pPr>
          </a:lstStyle>
          <a:p>
            <a:pPr>
              <a:defRPr/>
            </a:pPr>
            <a:fld id="{1B0548BD-A354-634F-AE65-4FE2CA046794}" type="slidenum">
              <a:rPr lang="en-US"/>
              <a:pPr>
                <a:defRPr/>
              </a:pPr>
              <a:t>‹#›</a:t>
            </a:fld>
            <a:endParaRPr lang="en-US"/>
          </a:p>
        </p:txBody>
      </p:sp>
    </p:spTree>
    <p:extLst>
      <p:ext uri="{BB962C8B-B14F-4D97-AF65-F5344CB8AC3E}">
        <p14:creationId xmlns:p14="http://schemas.microsoft.com/office/powerpoint/2010/main" val="109892992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60 pt">
    <p:spTree>
      <p:nvGrpSpPr>
        <p:cNvPr id="1" name=""/>
        <p:cNvGrpSpPr/>
        <p:nvPr/>
      </p:nvGrpSpPr>
      <p:grpSpPr>
        <a:xfrm>
          <a:off x="0" y="0"/>
          <a:ext cx="0" cy="0"/>
          <a:chOff x="0" y="0"/>
          <a:chExt cx="0" cy="0"/>
        </a:xfrm>
      </p:grpSpPr>
      <p:sp>
        <p:nvSpPr>
          <p:cNvPr id="7" name="Title 12"/>
          <p:cNvSpPr>
            <a:spLocks noGrp="1"/>
          </p:cNvSpPr>
          <p:nvPr>
            <p:ph type="title"/>
          </p:nvPr>
        </p:nvSpPr>
        <p:spPr bwMode="ltGray">
          <a:xfrm>
            <a:off x="0" y="0"/>
            <a:ext cx="9144000" cy="819915"/>
          </a:xfrm>
          <a:prstGeom prst="rect">
            <a:avLst/>
          </a:prstGeom>
        </p:spPr>
        <p:txBody>
          <a:bodyPr>
            <a:normAutofit/>
          </a:bodyPr>
          <a:lstStyle>
            <a:lvl1pPr algn="ctr">
              <a:defRPr kumimoji="0" lang="en-US" sz="3400" b="0" i="0" u="none" strike="noStrike" cap="none" spc="0" normalizeH="0" baseline="0" dirty="0">
                <a:ln>
                  <a:noFill/>
                </a:ln>
                <a:solidFill>
                  <a:schemeClr val="tx1"/>
                </a:solidFill>
                <a:effectLst/>
                <a:uLnTx/>
                <a:uFillTx/>
              </a:defRPr>
            </a:lvl1pPr>
          </a:lstStyle>
          <a:p>
            <a:pPr lvl="0"/>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92EC3DD-EEDF-3842-9B59-02C0DC7BDD19}" type="slidenum">
              <a:rPr lang="en-US" smtClean="0">
                <a:latin typeface="Calibri"/>
              </a:rPr>
              <a:pPr>
                <a:defRPr/>
              </a:pPr>
              <a:t>‹#›</a:t>
            </a:fld>
            <a:endParaRPr lang="en-US" dirty="0">
              <a:latin typeface="Calibri"/>
            </a:endParaRPr>
          </a:p>
        </p:txBody>
      </p:sp>
    </p:spTree>
    <p:extLst>
      <p:ext uri="{BB962C8B-B14F-4D97-AF65-F5344CB8AC3E}">
        <p14:creationId xmlns:p14="http://schemas.microsoft.com/office/powerpoint/2010/main" val="2844513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7" y="18"/>
            <a:ext cx="9142647" cy="5143499"/>
          </a:xfrm>
          <a:prstGeom prst="rect">
            <a:avLst/>
          </a:prstGeom>
        </p:spPr>
      </p:pic>
      <p:sp>
        <p:nvSpPr>
          <p:cNvPr id="8" name="Title 5"/>
          <p:cNvSpPr>
            <a:spLocks noGrp="1"/>
          </p:cNvSpPr>
          <p:nvPr>
            <p:ph type="title" hasCustomPrompt="1"/>
          </p:nvPr>
        </p:nvSpPr>
        <p:spPr>
          <a:xfrm>
            <a:off x="238101" y="338872"/>
            <a:ext cx="8593817" cy="346928"/>
          </a:xfrm>
        </p:spPr>
        <p:txBody>
          <a:bodyPr>
            <a:noAutofit/>
          </a:bodyPr>
          <a:lstStyle>
            <a:lvl1pPr algn="ctr" defTabSz="685137" rtl="0" eaLnBrk="1" latinLnBrk="0" hangingPunct="1">
              <a:lnSpc>
                <a:spcPct val="90000"/>
              </a:lnSpc>
              <a:spcBef>
                <a:spcPct val="0"/>
              </a:spcBef>
              <a:buNone/>
              <a:defRPr lang="en-US" sz="3300" b="1" kern="1200" spc="-113" dirty="0">
                <a:solidFill>
                  <a:schemeClr val="tx2">
                    <a:lumMod val="50000"/>
                  </a:schemeClr>
                </a:solidFill>
                <a:latin typeface="Calibri"/>
                <a:ea typeface="+mj-ea"/>
                <a:cs typeface="Calibri"/>
              </a:defRPr>
            </a:lvl1pPr>
          </a:lstStyle>
          <a:p>
            <a:r>
              <a:rPr lang="en-US" dirty="0" smtClean="0"/>
              <a:t>Click to edit title</a:t>
            </a:r>
            <a:endParaRPr lang="en-US" dirty="0"/>
          </a:p>
        </p:txBody>
      </p:sp>
      <p:sp>
        <p:nvSpPr>
          <p:cNvPr id="9" name="Text Placeholder 4"/>
          <p:cNvSpPr>
            <a:spLocks noGrp="1"/>
          </p:cNvSpPr>
          <p:nvPr>
            <p:ph type="body" sz="quarter" idx="10"/>
          </p:nvPr>
        </p:nvSpPr>
        <p:spPr>
          <a:xfrm>
            <a:off x="228600" y="1005879"/>
            <a:ext cx="8610600" cy="3680461"/>
          </a:xfrm>
          <a:prstGeom prst="rect">
            <a:avLst/>
          </a:prstGeom>
        </p:spPr>
        <p:txBody>
          <a:bodyPr>
            <a:normAutofit/>
          </a:bodyPr>
          <a:lstStyle>
            <a:lvl1pPr algn="ctr">
              <a:spcAft>
                <a:spcPts val="900"/>
              </a:spcAft>
              <a:buClr>
                <a:schemeClr val="accent2"/>
              </a:buClr>
              <a:buFontTx/>
              <a:buNone/>
              <a:defRPr sz="1800">
                <a:solidFill>
                  <a:schemeClr val="tx2">
                    <a:lumMod val="50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0"/>
            <a:r>
              <a:rPr lang="en-US" dirty="0" smtClean="0"/>
              <a:t>Click to edit Master text styles</a:t>
            </a:r>
          </a:p>
          <a:p>
            <a:pPr lvl="0"/>
            <a:r>
              <a:rPr lang="en-US" dirty="0" smtClean="0"/>
              <a:t>Click to edit Master text styles</a:t>
            </a:r>
          </a:p>
          <a:p>
            <a:pPr lvl="0"/>
            <a:r>
              <a:rPr lang="en-US" dirty="0" smtClean="0"/>
              <a:t>Click to edit Master text styles</a:t>
            </a:r>
          </a:p>
          <a:p>
            <a:pPr lvl="0"/>
            <a:r>
              <a:rPr lang="en-US" dirty="0" smtClean="0"/>
              <a:t>Click to edit Master text styles</a:t>
            </a:r>
          </a:p>
          <a:p>
            <a:pPr lvl="0"/>
            <a:r>
              <a:rPr lang="en-US" dirty="0" smtClean="0"/>
              <a:t>Click to edit Master text styles</a:t>
            </a:r>
          </a:p>
          <a:p>
            <a:pPr lvl="0"/>
            <a:endParaRPr lang="en-US" dirty="0" smtClean="0"/>
          </a:p>
        </p:txBody>
      </p:sp>
      <p:pic>
        <p:nvPicPr>
          <p:cNvPr id="10" name="Picture 9"/>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972291" y="4929400"/>
            <a:ext cx="857251" cy="181759"/>
          </a:xfrm>
          <a:prstGeom prst="rect">
            <a:avLst/>
          </a:prstGeom>
          <a:noFill/>
          <a:ln>
            <a:noFill/>
          </a:ln>
        </p:spPr>
      </p:pic>
      <p:sp>
        <p:nvSpPr>
          <p:cNvPr id="12" name="Text Placeholder 8"/>
          <p:cNvSpPr>
            <a:spLocks noGrp="1"/>
          </p:cNvSpPr>
          <p:nvPr>
            <p:ph type="body" sz="quarter" idx="13"/>
          </p:nvPr>
        </p:nvSpPr>
        <p:spPr>
          <a:xfrm>
            <a:off x="176449" y="5029200"/>
            <a:ext cx="3314700" cy="114300"/>
          </a:xfrm>
          <a:prstGeom prst="rect">
            <a:avLst/>
          </a:prstGeom>
        </p:spPr>
        <p:txBody>
          <a:bodyPr lIns="0" tIns="0" rIns="0" bIns="0">
            <a:noAutofit/>
          </a:bodyPr>
          <a:lstStyle>
            <a:lvl1pPr marL="0" indent="0">
              <a:buNone/>
              <a:defRPr sz="700" spc="0">
                <a:solidFill>
                  <a:schemeClr val="bg1"/>
                </a:solidFill>
                <a:latin typeface="Gotham Book" pitchFamily="50" charset="0"/>
                <a:cs typeface="Gotham Book" pitchFamily="50" charset="0"/>
              </a:defRPr>
            </a:lvl1pPr>
          </a:lstStyle>
          <a:p>
            <a:pPr lvl="0"/>
            <a:r>
              <a:rPr lang="en-US" dirty="0" smtClean="0"/>
              <a:t>Click to edit Master text styles</a:t>
            </a:r>
          </a:p>
        </p:txBody>
      </p:sp>
    </p:spTree>
    <p:extLst>
      <p:ext uri="{BB962C8B-B14F-4D97-AF65-F5344CB8AC3E}">
        <p14:creationId xmlns:p14="http://schemas.microsoft.com/office/powerpoint/2010/main" val="1221644327"/>
      </p:ext>
    </p:extLst>
  </p:cSld>
  <p:clrMapOvr>
    <a:masterClrMapping/>
  </p:clrMapOvr>
  <p:transition spd="med">
    <p:fade/>
  </p:transition>
  <p:timing>
    <p:tnLst>
      <p:par>
        <p:cTn id="1" dur="indefinite" restart="never" nodeType="tmRoot"/>
      </p:par>
    </p:tnLst>
  </p:timing>
  <p:hf hdr="0" dt="0"/>
  <p:extLst mod="1">
    <p:ext uri="{DCECCB84-F9BA-43D5-87BE-67443E8EF086}">
      <p15:sldGuideLst xmlns:mc="http://schemas.openxmlformats.org/markup-compatibility/2006" xmlns:mv="urn:schemas-microsoft-com:mac:vml" xmlns:p15="http://schemas.microsoft.com/office/powerpoint/2012/main" xmlns="">
        <p15:guide id="1" orient="horz" pos="816"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27CC8FC-DC84-4CE8-AADD-ED05D9A2A54F}" type="slidenum">
              <a:rPr lang="en-US" smtClean="0"/>
              <a:pPr/>
              <a:t>‹#›</a:t>
            </a:fld>
            <a:endParaRPr lang="en-US" dirty="0"/>
          </a:p>
        </p:txBody>
      </p:sp>
    </p:spTree>
    <p:extLst>
      <p:ext uri="{BB962C8B-B14F-4D97-AF65-F5344CB8AC3E}">
        <p14:creationId xmlns:p14="http://schemas.microsoft.com/office/powerpoint/2010/main" val="2932454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0287"/>
            <a:ext cx="9144000"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00211"/>
            <a:ext cx="4040188" cy="479822"/>
          </a:xfrm>
          <a:prstGeom prst="rect">
            <a:avLst/>
          </a:prstGeom>
        </p:spPr>
        <p:txBody>
          <a:bodyPr lIns="51426" tIns="25713" rIns="51426" bIns="25713"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smtClean="0"/>
              <a:t>Click to edit Master text styles</a:t>
            </a:r>
          </a:p>
        </p:txBody>
      </p:sp>
      <p:sp>
        <p:nvSpPr>
          <p:cNvPr id="5" name="Text Placeholder 4"/>
          <p:cNvSpPr>
            <a:spLocks noGrp="1"/>
          </p:cNvSpPr>
          <p:nvPr>
            <p:ph type="body" sz="quarter" idx="3"/>
          </p:nvPr>
        </p:nvSpPr>
        <p:spPr>
          <a:xfrm>
            <a:off x="4645026" y="1000211"/>
            <a:ext cx="4041775" cy="479822"/>
          </a:xfrm>
          <a:prstGeom prst="rect">
            <a:avLst/>
          </a:prstGeom>
        </p:spPr>
        <p:txBody>
          <a:bodyPr lIns="51426" tIns="25713" rIns="51426" bIns="25713"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smtClean="0"/>
              <a:t>Click to edit Master text styles</a:t>
            </a:r>
          </a:p>
        </p:txBody>
      </p:sp>
      <p:sp>
        <p:nvSpPr>
          <p:cNvPr id="11" name="Content Placeholder 2"/>
          <p:cNvSpPr>
            <a:spLocks noGrp="1"/>
          </p:cNvSpPr>
          <p:nvPr>
            <p:ph idx="13"/>
          </p:nvPr>
        </p:nvSpPr>
        <p:spPr bwMode="gray">
          <a:xfrm>
            <a:off x="457201" y="1488537"/>
            <a:ext cx="4019133" cy="2954962"/>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sz="2100">
                <a:solidFill>
                  <a:schemeClr val="tx1"/>
                </a:solidFill>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solidFill>
                  <a:schemeClr val="tx1"/>
                </a:solidFill>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tx1"/>
                </a:solidFill>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solidFill>
                  <a:schemeClr val="tx1"/>
                </a:solidFill>
              </a:defRPr>
            </a:lvl4pPr>
            <a:lvl5pPr marL="1226721" marR="0" indent="-168741" algn="l" defTabSz="816334"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
        <p:nvSpPr>
          <p:cNvPr id="12" name="Content Placeholder 2"/>
          <p:cNvSpPr>
            <a:spLocks noGrp="1"/>
          </p:cNvSpPr>
          <p:nvPr>
            <p:ph idx="14"/>
          </p:nvPr>
        </p:nvSpPr>
        <p:spPr bwMode="gray">
          <a:xfrm>
            <a:off x="4626869" y="1488537"/>
            <a:ext cx="4019133" cy="2954962"/>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a:solidFill>
                  <a:schemeClr val="tx1"/>
                </a:solidFill>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solidFill>
                  <a:schemeClr val="tx1"/>
                </a:solidFill>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solidFill>
                  <a:schemeClr val="tx1"/>
                </a:solidFill>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solidFill>
                  <a:schemeClr val="tx1"/>
                </a:solidFill>
              </a:defRPr>
            </a:lvl4pPr>
            <a:lvl5pPr marL="1226721" marR="0" indent="-168741" algn="l" defTabSz="816334" rtl="0" eaLnBrk="1" fontAlgn="auto" latinLnBrk="0" hangingPunct="1">
              <a:lnSpc>
                <a:spcPct val="100000"/>
              </a:lnSpc>
              <a:spcBef>
                <a:spcPts val="0"/>
              </a:spcBef>
              <a:spcAft>
                <a:spcPts val="0"/>
              </a:spcAft>
              <a:buClr>
                <a:srgbClr val="7F7F7F"/>
              </a:buClr>
              <a:buSzTx/>
              <a:buFont typeface="Wingdings 3" pitchFamily="18" charset="2"/>
              <a:buChar char="ê"/>
              <a:tabLs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
        <p:nvSpPr>
          <p:cNvPr id="7" name="Slide Number Placeholder 5"/>
          <p:cNvSpPr>
            <a:spLocks noGrp="1"/>
          </p:cNvSpPr>
          <p:nvPr>
            <p:ph type="sldNum" sz="quarter" idx="15"/>
          </p:nvPr>
        </p:nvSpPr>
        <p:spPr/>
        <p:txBody>
          <a:bodyPr/>
          <a:lstStyle>
            <a:lvl1pPr>
              <a:defRPr/>
            </a:lvl1pPr>
          </a:lstStyle>
          <a:p>
            <a:pPr>
              <a:defRPr/>
            </a:pPr>
            <a:fld id="{F284C568-CD32-104F-85C4-9DF00967EA9C}" type="slidenum">
              <a:rPr lang="en-US"/>
              <a:pPr>
                <a:defRPr/>
              </a:pPr>
              <a:t>‹#›</a:t>
            </a:fld>
            <a:endParaRPr lang="en-US"/>
          </a:p>
        </p:txBody>
      </p:sp>
    </p:spTree>
    <p:extLst>
      <p:ext uri="{BB962C8B-B14F-4D97-AF65-F5344CB8AC3E}">
        <p14:creationId xmlns:p14="http://schemas.microsoft.com/office/powerpoint/2010/main" val="239489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a:p>
        </p:txBody>
      </p:sp>
      <p:pic>
        <p:nvPicPr>
          <p:cNvPr id="4"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ogo_splunk_W.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5"/>
          <p:cNvSpPr>
            <a:spLocks noGrp="1"/>
          </p:cNvSpPr>
          <p:nvPr>
            <p:ph type="title"/>
          </p:nvPr>
        </p:nvSpPr>
        <p:spPr>
          <a:xfrm>
            <a:off x="5035729" y="2126197"/>
            <a:ext cx="3705368" cy="857250"/>
          </a:xfrm>
        </p:spPr>
        <p:txBody>
          <a:bodyPr>
            <a:noAutofit/>
          </a:bodyPr>
          <a:lstStyle>
            <a:lvl1pPr algn="l">
              <a:defRPr sz="3000" baseline="0">
                <a:solidFill>
                  <a:schemeClr val="bg1"/>
                </a:solidFill>
              </a:defRPr>
            </a:lvl1pPr>
          </a:lstStyle>
          <a:p>
            <a:r>
              <a:rPr lang="en-US" smtClean="0"/>
              <a:t>Click to edit Master title style</a:t>
            </a:r>
            <a:endParaRPr lang="en-US" dirty="0"/>
          </a:p>
        </p:txBody>
      </p:sp>
      <p:sp>
        <p:nvSpPr>
          <p:cNvPr id="6"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a:p>
        </p:txBody>
      </p:sp>
      <p:pic>
        <p:nvPicPr>
          <p:cNvPr id="8" name="Picture 8" descr="logo_splunk_W.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60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4"/>
          </p:nvPr>
        </p:nvSpPr>
        <p:spPr>
          <a:xfrm>
            <a:off x="1195993" y="1205588"/>
            <a:ext cx="6810403" cy="3400226"/>
          </a:xfrm>
          <a:prstGeom prst="rect">
            <a:avLst/>
          </a:prstGeom>
        </p:spPr>
        <p:txBody>
          <a:bodyPr lIns="51426" tIns="25713" rIns="51426" bIns="25713"/>
          <a:lstStyle>
            <a:lvl1pPr marL="0" marR="0" indent="0" algn="l" defTabSz="816334" rtl="0" eaLnBrk="1" fontAlgn="auto" latinLnBrk="0" hangingPunct="1">
              <a:lnSpc>
                <a:spcPct val="150000"/>
              </a:lnSpc>
              <a:spcBef>
                <a:spcPts val="675"/>
              </a:spcBef>
              <a:spcAft>
                <a:spcPts val="0"/>
              </a:spcAft>
              <a:buClrTx/>
              <a:buSzPct val="80000"/>
              <a:buFont typeface="Arial"/>
              <a:buNone/>
              <a:tabLst/>
              <a:defRPr sz="2000"/>
            </a:lvl1pPr>
            <a:lvl2pPr marL="257130" marR="0" indent="0" algn="l" defTabSz="816334" rtl="0" eaLnBrk="1" fontAlgn="auto" latinLnBrk="0" hangingPunct="1">
              <a:lnSpc>
                <a:spcPct val="100000"/>
              </a:lnSpc>
              <a:spcBef>
                <a:spcPts val="0"/>
              </a:spcBef>
              <a:spcAft>
                <a:spcPts val="0"/>
              </a:spcAft>
              <a:buClrTx/>
              <a:buSzTx/>
              <a:buFontTx/>
              <a:buNone/>
              <a:tabLst/>
              <a:defRPr sz="1800"/>
            </a:lvl2pPr>
            <a:lvl3pPr marL="553542" marR="0" indent="0" algn="l" defTabSz="816334" rtl="0" eaLnBrk="1" fontAlgn="auto" latinLnBrk="0" hangingPunct="1">
              <a:lnSpc>
                <a:spcPct val="100000"/>
              </a:lnSpc>
              <a:spcBef>
                <a:spcPts val="0"/>
              </a:spcBef>
              <a:spcAft>
                <a:spcPts val="0"/>
              </a:spcAft>
              <a:buClr>
                <a:srgbClr val="7F7F7F"/>
              </a:buClr>
              <a:buSzPct val="100000"/>
              <a:buFontTx/>
              <a:buNone/>
              <a:tabLst/>
              <a:defRPr sz="2000"/>
            </a:lvl3pPr>
            <a:lvl4pPr marL="722283" marR="0" indent="0" algn="l" defTabSz="816334" rtl="0" eaLnBrk="1" fontAlgn="auto" latinLnBrk="0" hangingPunct="1">
              <a:lnSpc>
                <a:spcPct val="100000"/>
              </a:lnSpc>
              <a:spcBef>
                <a:spcPts val="0"/>
              </a:spcBef>
              <a:spcAft>
                <a:spcPts val="0"/>
              </a:spcAft>
              <a:buClrTx/>
              <a:buSzTx/>
              <a:buFontTx/>
              <a:buNone/>
              <a:tabLst/>
              <a:defRPr sz="2200"/>
            </a:lvl4pPr>
            <a:lvl5pPr>
              <a:defRPr sz="23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5"/>
          </p:nvPr>
        </p:nvSpPr>
        <p:spPr/>
        <p:txBody>
          <a:bodyPr/>
          <a:lstStyle>
            <a:lvl1pPr>
              <a:defRPr>
                <a:solidFill>
                  <a:schemeClr val="accent4"/>
                </a:solidFill>
              </a:defRPr>
            </a:lvl1pPr>
          </a:lstStyle>
          <a:p>
            <a:pPr>
              <a:defRPr/>
            </a:pPr>
            <a:fld id="{07F48832-F29A-374C-9152-40F78534E3B4}" type="slidenum">
              <a:rPr lang="en-US" smtClean="0"/>
              <a:pPr>
                <a:defRPr/>
              </a:pPr>
              <a:t>‹#›</a:t>
            </a:fld>
            <a:endParaRPr lang="en-US" dirty="0"/>
          </a:p>
        </p:txBody>
      </p:sp>
    </p:spTree>
    <p:extLst>
      <p:ext uri="{BB962C8B-B14F-4D97-AF65-F5344CB8AC3E}">
        <p14:creationId xmlns:p14="http://schemas.microsoft.com/office/powerpoint/2010/main" val="157573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10"/>
          <p:cNvSpPr>
            <a:spLocks noGrp="1"/>
          </p:cNvSpPr>
          <p:nvPr>
            <p:ph sz="quarter" idx="14"/>
          </p:nvPr>
        </p:nvSpPr>
        <p:spPr>
          <a:xfrm>
            <a:off x="288835" y="980197"/>
            <a:ext cx="8555969" cy="3557179"/>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5"/>
          <p:cNvSpPr>
            <a:spLocks noGrp="1"/>
          </p:cNvSpPr>
          <p:nvPr>
            <p:ph type="sldNum" sz="quarter" idx="15"/>
          </p:nvPr>
        </p:nvSpPr>
        <p:spPr/>
        <p:txBody>
          <a:bodyPr/>
          <a:lstStyle>
            <a:lvl1pPr>
              <a:defRPr/>
            </a:lvl1pPr>
          </a:lstStyle>
          <a:p>
            <a:pPr>
              <a:defRPr/>
            </a:pPr>
            <a:fld id="{EC3E9CF1-D74C-C84C-BFDE-2F04DF0BE563}" type="slidenum">
              <a:rPr lang="en-US" smtClean="0"/>
              <a:pPr>
                <a:defRPr/>
              </a:pPr>
              <a:t>‹#›</a:t>
            </a:fld>
            <a:endParaRPr lang="en-US" dirty="0"/>
          </a:p>
        </p:txBody>
      </p:sp>
    </p:spTree>
    <p:extLst>
      <p:ext uri="{BB962C8B-B14F-4D97-AF65-F5344CB8AC3E}">
        <p14:creationId xmlns:p14="http://schemas.microsoft.com/office/powerpoint/2010/main" val="398521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0" y="785685"/>
            <a:ext cx="9144000" cy="479779"/>
          </a:xfrm>
          <a:prstGeom prst="rect">
            <a:avLst/>
          </a:prstGeom>
        </p:spPr>
        <p:txBody>
          <a:bodyPr lIns="51426" tIns="25713" rIns="51426" bIns="25713"/>
          <a:lstStyle>
            <a:lvl1pPr algn="ctr">
              <a:buFontTx/>
              <a:buNone/>
              <a:defRPr sz="2000"/>
            </a:lvl1pPr>
          </a:lstStyle>
          <a:p>
            <a:pPr lvl="0"/>
            <a:r>
              <a:rPr lang="en-US" smtClean="0"/>
              <a:t>Click to edit Master text styles</a:t>
            </a:r>
          </a:p>
        </p:txBody>
      </p:sp>
      <p:sp>
        <p:nvSpPr>
          <p:cNvPr id="11" name="Content Placeholder 10"/>
          <p:cNvSpPr>
            <a:spLocks noGrp="1"/>
          </p:cNvSpPr>
          <p:nvPr>
            <p:ph sz="quarter" idx="14"/>
          </p:nvPr>
        </p:nvSpPr>
        <p:spPr>
          <a:xfrm>
            <a:off x="288835" y="1360213"/>
            <a:ext cx="8555969" cy="3162003"/>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
        <p:nvSpPr>
          <p:cNvPr id="5" name="Slide Number Placeholder 5"/>
          <p:cNvSpPr>
            <a:spLocks noGrp="1"/>
          </p:cNvSpPr>
          <p:nvPr>
            <p:ph type="sldNum" sz="quarter" idx="15"/>
          </p:nvPr>
        </p:nvSpPr>
        <p:spPr/>
        <p:txBody>
          <a:bodyPr/>
          <a:lstStyle>
            <a:lvl1pPr>
              <a:defRPr/>
            </a:lvl1pPr>
          </a:lstStyle>
          <a:p>
            <a:pPr>
              <a:defRPr/>
            </a:pPr>
            <a:fld id="{E8839C46-E965-504D-BC92-3B5C4E312804}" type="slidenum">
              <a:rPr lang="en-US" smtClean="0"/>
              <a:pPr>
                <a:defRPr/>
              </a:pPr>
              <a:t>‹#›</a:t>
            </a:fld>
            <a:endParaRPr lang="en-US" dirty="0"/>
          </a:p>
        </p:txBody>
      </p:sp>
    </p:spTree>
    <p:extLst>
      <p:ext uri="{BB962C8B-B14F-4D97-AF65-F5344CB8AC3E}">
        <p14:creationId xmlns:p14="http://schemas.microsoft.com/office/powerpoint/2010/main" val="311422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2 column">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9143999" cy="9117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789260"/>
            <a:ext cx="9144000" cy="464789"/>
          </a:xfrm>
          <a:prstGeom prst="rect">
            <a:avLst/>
          </a:prstGeom>
        </p:spPr>
        <p:txBody>
          <a:bodyPr lIns="51426" tIns="25713" rIns="51426" bIns="25713" anchor="t">
            <a:normAutofit/>
          </a:bodyPr>
          <a:lstStyle>
            <a:lvl1pPr marL="0" indent="0" algn="ctr">
              <a:spcBef>
                <a:spcPts val="0"/>
              </a:spcBef>
              <a:buNone/>
              <a:defRPr sz="2000">
                <a:solidFill>
                  <a:schemeClr val="tx1"/>
                </a:solidFill>
              </a:defRPr>
            </a:lvl1pPr>
            <a:lvl2pPr marL="408167" indent="0" algn="ctr">
              <a:buNone/>
              <a:defRPr>
                <a:solidFill>
                  <a:schemeClr val="tx1">
                    <a:tint val="75000"/>
                  </a:schemeClr>
                </a:solidFill>
              </a:defRPr>
            </a:lvl2pPr>
            <a:lvl3pPr marL="816334" indent="0" algn="ctr">
              <a:buNone/>
              <a:defRPr>
                <a:solidFill>
                  <a:schemeClr val="tx1">
                    <a:tint val="75000"/>
                  </a:schemeClr>
                </a:solidFill>
              </a:defRPr>
            </a:lvl3pPr>
            <a:lvl4pPr marL="1224501" indent="0" algn="ctr">
              <a:buNone/>
              <a:defRPr>
                <a:solidFill>
                  <a:schemeClr val="tx1">
                    <a:tint val="75000"/>
                  </a:schemeClr>
                </a:solidFill>
              </a:defRPr>
            </a:lvl4pPr>
            <a:lvl5pPr marL="1632668" indent="0" algn="ctr">
              <a:buNone/>
              <a:defRPr>
                <a:solidFill>
                  <a:schemeClr val="tx1">
                    <a:tint val="75000"/>
                  </a:schemeClr>
                </a:solidFill>
              </a:defRPr>
            </a:lvl5pPr>
            <a:lvl6pPr marL="2040835" indent="0" algn="ctr">
              <a:buNone/>
              <a:defRPr>
                <a:solidFill>
                  <a:schemeClr val="tx1">
                    <a:tint val="75000"/>
                  </a:schemeClr>
                </a:solidFill>
              </a:defRPr>
            </a:lvl6pPr>
            <a:lvl7pPr marL="2449002" indent="0" algn="ctr">
              <a:buNone/>
              <a:defRPr>
                <a:solidFill>
                  <a:schemeClr val="tx1">
                    <a:tint val="75000"/>
                  </a:schemeClr>
                </a:solidFill>
              </a:defRPr>
            </a:lvl7pPr>
            <a:lvl8pPr marL="2857169" indent="0" algn="ctr">
              <a:buNone/>
              <a:defRPr>
                <a:solidFill>
                  <a:schemeClr val="tx1">
                    <a:tint val="75000"/>
                  </a:schemeClr>
                </a:solidFill>
              </a:defRPr>
            </a:lvl8pPr>
            <a:lvl9pPr marL="3265336" indent="0" algn="ctr">
              <a:buNone/>
              <a:defRPr>
                <a:solidFill>
                  <a:schemeClr val="tx1">
                    <a:tint val="75000"/>
                  </a:schemeClr>
                </a:solidFill>
              </a:defRPr>
            </a:lvl9pPr>
          </a:lstStyle>
          <a:p>
            <a:r>
              <a:rPr lang="en-US" smtClean="0"/>
              <a:t>Click to edit Master subtitle style</a:t>
            </a:r>
            <a:endParaRPr lang="en-US" dirty="0"/>
          </a:p>
        </p:txBody>
      </p:sp>
      <p:sp>
        <p:nvSpPr>
          <p:cNvPr id="5" name="Content Placeholder 2"/>
          <p:cNvSpPr>
            <a:spLocks noGrp="1"/>
          </p:cNvSpPr>
          <p:nvPr>
            <p:ph idx="13"/>
          </p:nvPr>
        </p:nvSpPr>
        <p:spPr>
          <a:xfrm>
            <a:off x="4776604" y="1251901"/>
            <a:ext cx="3734142" cy="503768"/>
          </a:xfrm>
          <a:prstGeom prst="rect">
            <a:avLst/>
          </a:prstGeom>
        </p:spPr>
        <p:txBody>
          <a:bodyPr lIns="51426" tIns="25713" rIns="51426" bIns="25713">
            <a:noAutofit/>
          </a:bodyPr>
          <a:lstStyle>
            <a:lvl1pPr marL="0" indent="0">
              <a:buFontTx/>
              <a:buNone/>
              <a:defRPr sz="2200"/>
            </a:lvl1pPr>
          </a:lstStyle>
          <a:p>
            <a:pPr lvl="0"/>
            <a:r>
              <a:rPr lang="en-US" smtClean="0"/>
              <a:t>Click to edit Master text styles</a:t>
            </a:r>
          </a:p>
        </p:txBody>
      </p:sp>
      <p:sp>
        <p:nvSpPr>
          <p:cNvPr id="8" name="Content Placeholder 2"/>
          <p:cNvSpPr>
            <a:spLocks noGrp="1"/>
          </p:cNvSpPr>
          <p:nvPr>
            <p:ph idx="15"/>
          </p:nvPr>
        </p:nvSpPr>
        <p:spPr>
          <a:xfrm>
            <a:off x="544025" y="1251900"/>
            <a:ext cx="3939166" cy="496168"/>
          </a:xfrm>
          <a:prstGeom prst="rect">
            <a:avLst/>
          </a:prstGeom>
        </p:spPr>
        <p:txBody>
          <a:bodyPr lIns="51426" tIns="25713" rIns="51426" bIns="25713">
            <a:noAutofit/>
          </a:bodyPr>
          <a:lstStyle>
            <a:lvl1pPr marL="0" indent="0">
              <a:buFontTx/>
              <a:buNone/>
              <a:defRPr sz="2200"/>
            </a:lvl1pPr>
          </a:lstStyle>
          <a:p>
            <a:pPr lvl="0"/>
            <a:r>
              <a:rPr lang="en-US" smtClean="0"/>
              <a:t>Click to edit Master text styles</a:t>
            </a:r>
          </a:p>
        </p:txBody>
      </p:sp>
      <p:sp>
        <p:nvSpPr>
          <p:cNvPr id="12" name="Content Placeholder 2"/>
          <p:cNvSpPr>
            <a:spLocks noGrp="1"/>
          </p:cNvSpPr>
          <p:nvPr>
            <p:ph idx="16"/>
          </p:nvPr>
        </p:nvSpPr>
        <p:spPr>
          <a:xfrm>
            <a:off x="537432" y="1750588"/>
            <a:ext cx="3664609" cy="2824790"/>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2"/>
          <p:cNvSpPr>
            <a:spLocks noGrp="1"/>
          </p:cNvSpPr>
          <p:nvPr>
            <p:ph idx="17"/>
          </p:nvPr>
        </p:nvSpPr>
        <p:spPr>
          <a:xfrm>
            <a:off x="4779599" y="1752710"/>
            <a:ext cx="3738464" cy="279226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5"/>
          <p:cNvSpPr>
            <a:spLocks noGrp="1"/>
          </p:cNvSpPr>
          <p:nvPr>
            <p:ph type="sldNum" sz="quarter" idx="18"/>
          </p:nvPr>
        </p:nvSpPr>
        <p:spPr/>
        <p:txBody>
          <a:bodyPr/>
          <a:lstStyle>
            <a:lvl1pPr>
              <a:defRPr/>
            </a:lvl1pPr>
          </a:lstStyle>
          <a:p>
            <a:pPr>
              <a:defRPr/>
            </a:pPr>
            <a:fld id="{D8A97742-EA46-BF4A-86F0-743A3431F7D8}" type="slidenum">
              <a:rPr lang="en-US" smtClean="0"/>
              <a:pPr>
                <a:defRPr/>
              </a:pPr>
              <a:t>‹#›</a:t>
            </a:fld>
            <a:endParaRPr lang="en-US" dirty="0"/>
          </a:p>
        </p:txBody>
      </p:sp>
    </p:spTree>
    <p:extLst>
      <p:ext uri="{BB962C8B-B14F-4D97-AF65-F5344CB8AC3E}">
        <p14:creationId xmlns:p14="http://schemas.microsoft.com/office/powerpoint/2010/main" val="39410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Left Subhead, Lef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399714" y="911722"/>
            <a:ext cx="8134777" cy="544142"/>
          </a:xfrm>
          <a:prstGeom prst="rect">
            <a:avLst/>
          </a:prstGeom>
        </p:spPr>
        <p:txBody>
          <a:bodyPr lIns="51426" tIns="25713" rIns="51426" bIns="25713">
            <a:normAutofit/>
          </a:bodyPr>
          <a:lstStyle>
            <a:lvl1pPr marL="0" indent="0">
              <a:buFontTx/>
              <a:buNone/>
              <a:defRPr sz="2400"/>
            </a:lvl1pPr>
          </a:lstStyle>
          <a:p>
            <a:pPr lvl="0"/>
            <a:r>
              <a:rPr lang="en-US" smtClean="0"/>
              <a:t>Click to edit Master text styles</a:t>
            </a:r>
          </a:p>
        </p:txBody>
      </p:sp>
      <p:sp>
        <p:nvSpPr>
          <p:cNvPr id="9" name="Content Placeholder 2"/>
          <p:cNvSpPr>
            <a:spLocks noGrp="1"/>
          </p:cNvSpPr>
          <p:nvPr>
            <p:ph idx="16"/>
          </p:nvPr>
        </p:nvSpPr>
        <p:spPr>
          <a:xfrm>
            <a:off x="393058" y="1431382"/>
            <a:ext cx="3953357" cy="316679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7"/>
          </p:nvPr>
        </p:nvSpPr>
        <p:spPr/>
        <p:txBody>
          <a:bodyPr/>
          <a:lstStyle>
            <a:lvl1pPr>
              <a:defRPr/>
            </a:lvl1pPr>
          </a:lstStyle>
          <a:p>
            <a:pPr>
              <a:defRPr/>
            </a:pPr>
            <a:fld id="{366CB8CA-683D-874C-98C9-D2FFAF4B4EE5}" type="slidenum">
              <a:rPr lang="en-US" smtClean="0"/>
              <a:pPr>
                <a:defRPr/>
              </a:pPr>
              <a:t>‹#›</a:t>
            </a:fld>
            <a:endParaRPr lang="en-US" dirty="0"/>
          </a:p>
        </p:txBody>
      </p:sp>
    </p:spTree>
    <p:extLst>
      <p:ext uri="{BB962C8B-B14F-4D97-AF65-F5344CB8AC3E}">
        <p14:creationId xmlns:p14="http://schemas.microsoft.com/office/powerpoint/2010/main" val="50610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head, Righ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399714" y="911722"/>
            <a:ext cx="8134777" cy="544142"/>
          </a:xfrm>
          <a:prstGeom prst="rect">
            <a:avLst/>
          </a:prstGeom>
        </p:spPr>
        <p:txBody>
          <a:bodyPr lIns="51426" tIns="25713" rIns="51426" bIns="25713">
            <a:normAutofit/>
          </a:bodyPr>
          <a:lstStyle>
            <a:lvl1pPr marL="0" indent="0">
              <a:buFontTx/>
              <a:buNone/>
              <a:defRPr sz="2400"/>
            </a:lvl1pPr>
          </a:lstStyle>
          <a:p>
            <a:pPr lvl="0"/>
            <a:r>
              <a:rPr lang="en-US" smtClean="0"/>
              <a:t>Click to edit Master text styles</a:t>
            </a:r>
          </a:p>
        </p:txBody>
      </p:sp>
      <p:sp>
        <p:nvSpPr>
          <p:cNvPr id="9" name="Content Placeholder 2"/>
          <p:cNvSpPr>
            <a:spLocks noGrp="1"/>
          </p:cNvSpPr>
          <p:nvPr>
            <p:ph idx="16"/>
          </p:nvPr>
        </p:nvSpPr>
        <p:spPr>
          <a:xfrm>
            <a:off x="4778707" y="1431382"/>
            <a:ext cx="3953357" cy="316679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7"/>
          </p:nvPr>
        </p:nvSpPr>
        <p:spPr/>
        <p:txBody>
          <a:bodyPr/>
          <a:lstStyle>
            <a:lvl1pPr>
              <a:defRPr/>
            </a:lvl1pPr>
          </a:lstStyle>
          <a:p>
            <a:pPr>
              <a:defRPr/>
            </a:pPr>
            <a:fld id="{366CB8CA-683D-874C-98C9-D2FFAF4B4EE5}" type="slidenum">
              <a:rPr lang="en-US" smtClean="0"/>
              <a:pPr>
                <a:defRPr/>
              </a:pPr>
              <a:t>‹#›</a:t>
            </a:fld>
            <a:endParaRPr lang="en-US" dirty="0"/>
          </a:p>
        </p:txBody>
      </p:sp>
    </p:spTree>
    <p:extLst>
      <p:ext uri="{BB962C8B-B14F-4D97-AF65-F5344CB8AC3E}">
        <p14:creationId xmlns:p14="http://schemas.microsoft.com/office/powerpoint/2010/main" val="389996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Box - Green">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a:solidFill>
                <a:srgbClr val="FFFFFF"/>
              </a:solidFill>
              <a:latin typeface="Myriad Pro" charset="0"/>
              <a:ea typeface="+mn-ea"/>
              <a:cs typeface="+mn-cs"/>
              <a:sym typeface="Myriad Pro" charset="0"/>
            </a:endParaRPr>
          </a:p>
        </p:txBody>
      </p:sp>
      <p:sp>
        <p:nvSpPr>
          <p:cNvPr id="6" name="AutoShape 2"/>
          <p:cNvSpPr>
            <a:spLocks noChangeArrowheads="1"/>
          </p:cNvSpPr>
          <p:nvPr/>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a:solidFill>
                <a:srgbClr val="FFFFFF"/>
              </a:solidFill>
              <a:latin typeface="Myriad Pro" charset="0"/>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chemeClr val="bg1"/>
                </a:solidFill>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A6D7C919-B6C7-3543-A408-D77D9C7C51B1}" type="slidenum">
              <a:rPr lang="en-US" smtClean="0"/>
              <a:pPr>
                <a:defRPr/>
              </a:pPr>
              <a:t>‹#›</a:t>
            </a:fld>
            <a:endParaRPr lang="en-US"/>
          </a:p>
        </p:txBody>
      </p:sp>
      <p:sp>
        <p:nvSpPr>
          <p:cNvPr id="8" name="AutoShape 2"/>
          <p:cNvSpPr>
            <a:spLocks noChangeArrowheads="1"/>
          </p:cNvSpPr>
          <p:nvPr userDrawn="1"/>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a:solidFill>
                <a:srgbClr val="FFFFFF"/>
              </a:solidFill>
              <a:latin typeface="Myriad Pro" charset="0"/>
              <a:ea typeface="+mn-ea"/>
              <a:cs typeface="+mn-cs"/>
              <a:sym typeface="Myriad Pro" charset="0"/>
            </a:endParaRPr>
          </a:p>
        </p:txBody>
      </p:sp>
    </p:spTree>
    <p:extLst>
      <p:ext uri="{BB962C8B-B14F-4D97-AF65-F5344CB8AC3E}">
        <p14:creationId xmlns:p14="http://schemas.microsoft.com/office/powerpoint/2010/main" val="35151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5" name="Title Placeholder 1"/>
          <p:cNvSpPr>
            <a:spLocks noGrp="1"/>
          </p:cNvSpPr>
          <p:nvPr>
            <p:ph type="title"/>
          </p:nvPr>
        </p:nvSpPr>
        <p:spPr bwMode="gray">
          <a:xfrm>
            <a:off x="0" y="952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1633" tIns="40817" rIns="81633" bIns="40817" numCol="1" anchor="ctr" anchorCtr="0" compatLnSpc="1">
            <a:prstTxWarp prst="textNoShape">
              <a:avLst/>
            </a:prstTxWarp>
          </a:bodyPr>
          <a:lstStyle/>
          <a:p>
            <a:pPr lvl="0"/>
            <a:r>
              <a:rPr lang="en-US" smtClean="0"/>
              <a:t>Click to edit Master title style</a:t>
            </a:r>
            <a:endParaRPr lang="en-US"/>
          </a:p>
        </p:txBody>
      </p:sp>
      <p:sp>
        <p:nvSpPr>
          <p:cNvPr id="6" name="Slide Number Placeholder 5"/>
          <p:cNvSpPr>
            <a:spLocks noGrp="1"/>
          </p:cNvSpPr>
          <p:nvPr>
            <p:ph type="sldNum" sz="quarter" idx="4"/>
          </p:nvPr>
        </p:nvSpPr>
        <p:spPr bwMode="gray">
          <a:xfrm>
            <a:off x="4379913" y="4770438"/>
            <a:ext cx="385762" cy="257175"/>
          </a:xfrm>
          <a:prstGeom prst="rect">
            <a:avLst/>
          </a:prstGeom>
        </p:spPr>
        <p:txBody>
          <a:bodyPr vert="horz" lIns="81633" tIns="40817" rIns="81633" bIns="40817" rtlCol="0" anchor="ctr"/>
          <a:lstStyle>
            <a:lvl1pPr algn="ctr" defTabSz="816334" fontAlgn="auto">
              <a:spcBef>
                <a:spcPts val="0"/>
              </a:spcBef>
              <a:spcAft>
                <a:spcPts val="0"/>
              </a:spcAft>
              <a:defRPr sz="1100" smtClean="0">
                <a:solidFill>
                  <a:srgbClr val="C0C0C0"/>
                </a:solidFill>
                <a:latin typeface="+mn-lt"/>
                <a:ea typeface="+mn-ea"/>
                <a:cs typeface="+mn-cs"/>
              </a:defRPr>
            </a:lvl1pPr>
          </a:lstStyle>
          <a:p>
            <a:pPr>
              <a:defRPr/>
            </a:pPr>
            <a:fld id="{DB30CCE6-9770-5A43-A55E-C3ADCAED0195}" type="slidenum">
              <a:rPr lang="en-US" smtClean="0"/>
              <a:pPr>
                <a:defRPr/>
              </a:pPr>
              <a:t>‹#›</a:t>
            </a:fld>
            <a:endParaRPr lang="en-US" dirty="0"/>
          </a:p>
        </p:txBody>
      </p:sp>
      <p:grpSp>
        <p:nvGrpSpPr>
          <p:cNvPr id="5" name="Group 4"/>
          <p:cNvGrpSpPr/>
          <p:nvPr/>
        </p:nvGrpSpPr>
        <p:grpSpPr>
          <a:xfrm>
            <a:off x="0" y="4695702"/>
            <a:ext cx="9144000" cy="457958"/>
            <a:chOff x="0" y="4695702"/>
            <a:chExt cx="9144000" cy="457958"/>
          </a:xfrm>
        </p:grpSpPr>
        <p:pic>
          <p:nvPicPr>
            <p:cNvPr id="7" name="Picture 6" descr="ART-PPT-footer-blu-103-sm-bg.png"/>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0" y="4695702"/>
              <a:ext cx="9144000" cy="457958"/>
            </a:xfrm>
            <a:prstGeom prst="rect">
              <a:avLst/>
            </a:prstGeom>
          </p:spPr>
        </p:pic>
        <p:pic>
          <p:nvPicPr>
            <p:cNvPr id="8" name="Picture 7" descr="LOGO-Splunk-tagline-W.png"/>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7162799" y="4797243"/>
              <a:ext cx="1786255" cy="241863"/>
            </a:xfrm>
            <a:prstGeom prst="rect">
              <a:avLst/>
            </a:prstGeom>
          </p:spPr>
        </p:pic>
      </p:gr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55" r:id="rId8"/>
    <p:sldLayoutId id="2147483748" r:id="rId9"/>
    <p:sldLayoutId id="2147483749" r:id="rId10"/>
    <p:sldLayoutId id="2147483750" r:id="rId11"/>
    <p:sldLayoutId id="2147483751" r:id="rId12"/>
    <p:sldLayoutId id="2147483757" r:id="rId13"/>
    <p:sldLayoutId id="2147483756" r:id="rId14"/>
    <p:sldLayoutId id="2147483758" r:id="rId15"/>
    <p:sldLayoutId id="2147483759" r:id="rId16"/>
    <p:sldLayoutId id="2147483760" r:id="rId17"/>
    <p:sldLayoutId id="2147483761" r:id="rId18"/>
    <p:sldLayoutId id="2147483762" r:id="rId19"/>
  </p:sldLayoutIdLst>
  <p:timing>
    <p:tnLst>
      <p:par>
        <p:cTn id="1" dur="indefinite" restart="never" nodeType="tmRoot"/>
      </p:par>
    </p:tnLst>
  </p:timing>
  <p:hf hdr="0" dt="0"/>
  <p:txStyles>
    <p:titleStyle>
      <a:lvl1pPr algn="ctr" defTabSz="815975" rtl="0" eaLnBrk="1" fontAlgn="base" hangingPunct="1">
        <a:spcBef>
          <a:spcPct val="0"/>
        </a:spcBef>
        <a:spcAft>
          <a:spcPct val="0"/>
        </a:spcAft>
        <a:defRPr sz="3700" kern="1200">
          <a:solidFill>
            <a:srgbClr val="000000"/>
          </a:solidFill>
          <a:latin typeface="+mj-lt"/>
          <a:ea typeface="ＭＳ Ｐゴシック" charset="0"/>
          <a:cs typeface="ＭＳ Ｐゴシック" charset="0"/>
        </a:defRPr>
      </a:lvl1pPr>
      <a:lvl2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2pPr>
      <a:lvl3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3pPr>
      <a:lvl4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4pPr>
      <a:lvl5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5pPr>
      <a:lvl6pPr marL="4572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6pPr>
      <a:lvl7pPr marL="9144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7pPr>
      <a:lvl8pPr marL="13716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8pPr>
      <a:lvl9pPr marL="18288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9pPr>
    </p:titleStyle>
    <p:bodyStyle>
      <a:lvl1pPr marL="255588" indent="-255588" algn="l" defTabSz="815975" rtl="0" eaLnBrk="1" fontAlgn="base" hangingPunct="1">
        <a:spcBef>
          <a:spcPts val="675"/>
        </a:spcBef>
        <a:spcAft>
          <a:spcPct val="0"/>
        </a:spcAft>
        <a:buSzPct val="80000"/>
        <a:buFont typeface="Arial" charset="0"/>
        <a:buChar char="•"/>
        <a:defRPr sz="2200" kern="1200">
          <a:solidFill>
            <a:schemeClr val="tx1"/>
          </a:solidFill>
          <a:latin typeface="+mn-lt"/>
          <a:ea typeface="ＭＳ Ｐゴシック" charset="0"/>
          <a:cs typeface="ＭＳ Ｐゴシック" charset="0"/>
        </a:defRPr>
      </a:lvl1pPr>
      <a:lvl2pPr marL="542925" indent="-285750" algn="l" defTabSz="815975" rtl="0" eaLnBrk="1" fontAlgn="base" hangingPunct="1">
        <a:spcBef>
          <a:spcPct val="0"/>
        </a:spcBef>
        <a:spcAft>
          <a:spcPct val="0"/>
        </a:spcAft>
        <a:buFont typeface="Calibri" charset="0"/>
        <a:buChar char="–"/>
        <a:defRPr sz="1900" kern="1200">
          <a:solidFill>
            <a:schemeClr val="tx1"/>
          </a:solidFill>
          <a:latin typeface="+mn-lt"/>
          <a:ea typeface="ＭＳ Ｐゴシック" charset="0"/>
          <a:cs typeface="+mn-cs"/>
        </a:defRPr>
      </a:lvl2pPr>
      <a:lvl3pPr marL="711200" indent="-158750" algn="l" defTabSz="815975" rtl="0" eaLnBrk="1" fontAlgn="base" hangingPunct="1">
        <a:spcBef>
          <a:spcPct val="0"/>
        </a:spcBef>
        <a:spcAft>
          <a:spcPct val="0"/>
        </a:spcAft>
        <a:buClr>
          <a:srgbClr val="7F7F7F"/>
        </a:buClr>
        <a:buSzPct val="100000"/>
        <a:buFont typeface="Wingdings 3" charset="0"/>
        <a:buChar char="ê"/>
        <a:defRPr kern="1200">
          <a:solidFill>
            <a:schemeClr val="tx1"/>
          </a:solidFill>
          <a:latin typeface="+mn-lt"/>
          <a:ea typeface="ＭＳ Ｐゴシック" charset="0"/>
          <a:cs typeface="+mn-cs"/>
        </a:defRPr>
      </a:lvl3pPr>
      <a:lvl4pPr marL="925513" indent="-204788" algn="l" defTabSz="815975" rtl="0" eaLnBrk="1" fontAlgn="base" hangingPunct="1">
        <a:spcBef>
          <a:spcPct val="0"/>
        </a:spcBef>
        <a:spcAft>
          <a:spcPct val="0"/>
        </a:spcAft>
        <a:buFont typeface="Arial" charset="0"/>
        <a:buChar char="–"/>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5.png"/><Relationship Id="rId2" Type="http://schemas.openxmlformats.org/officeDocument/2006/relationships/notesSlide" Target="../notesSlides/notesSlide19.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4.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2.xml"/><Relationship Id="rId7"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jpeg"/><Relationship Id="rId4" Type="http://schemas.openxmlformats.org/officeDocument/2006/relationships/image" Target="../media/image75.png"/><Relationship Id="rId9"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6.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image" Target="../media/image92.png"/><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37.xml"/><Relationship Id="rId7"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6.png"/><Relationship Id="rId5" Type="http://schemas.openxmlformats.org/officeDocument/2006/relationships/image" Target="../media/image69.png"/><Relationship Id="rId4" Type="http://schemas.openxmlformats.org/officeDocument/2006/relationships/image" Target="../media/image93.png"/><Relationship Id="rId9"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96.png"/><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source=images&amp;cd=&amp;cad=rja&amp;docid=UTzg3SQtqV89kM&amp;tbnid=6_0M1GOFEw6WoM:&amp;ved=&amp;url=http://www.mricons.com/show/notification-icons&amp;ei=Mjo6Ur6MLIW3qAH1-YDYCw&amp;psig=AFQjCNGaY9zg03vkoXLq6YbvOOQqUCuHQQ&amp;ust=137963409877826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6"/>
          <p:cNvSpPr>
            <a:spLocks noGrp="1"/>
          </p:cNvSpPr>
          <p:nvPr>
            <p:ph type="title"/>
          </p:nvPr>
        </p:nvSpPr>
        <p:spPr>
          <a:xfrm>
            <a:off x="4405907" y="1327466"/>
            <a:ext cx="4844418" cy="857250"/>
          </a:xfrm>
        </p:spPr>
        <p:txBody>
          <a:bodyPr/>
          <a:lstStyle/>
          <a:p>
            <a:r>
              <a:rPr lang="en-US" dirty="0" smtClean="0">
                <a:latin typeface="Calibri" charset="0"/>
              </a:rPr>
              <a:t>Building An </a:t>
            </a:r>
            <a:r>
              <a:rPr lang="en-US" dirty="0">
                <a:latin typeface="Calibri" charset="0"/>
              </a:rPr>
              <a:t>Analytics-Enabled </a:t>
            </a:r>
            <a:r>
              <a:rPr lang="en-US" dirty="0" smtClean="0">
                <a:latin typeface="Calibri" charset="0"/>
              </a:rPr>
              <a:t>Security Operations </a:t>
            </a:r>
            <a:r>
              <a:rPr lang="en-US" dirty="0" err="1" smtClean="0">
                <a:latin typeface="Calibri" charset="0"/>
              </a:rPr>
              <a:t>Ctr</a:t>
            </a:r>
            <a:r>
              <a:rPr lang="en-US" smtClean="0">
                <a:latin typeface="Calibri" charset="0"/>
              </a:rPr>
              <a:t> (SOC)</a:t>
            </a:r>
            <a:endParaRPr lang="en-US" dirty="0">
              <a:latin typeface="Calibri" charset="0"/>
            </a:endParaRPr>
          </a:p>
        </p:txBody>
      </p:sp>
      <p:sp>
        <p:nvSpPr>
          <p:cNvPr id="6" name="Text Placeholder 5"/>
          <p:cNvSpPr>
            <a:spLocks noGrp="1"/>
          </p:cNvSpPr>
          <p:nvPr>
            <p:ph type="body" sz="quarter" idx="13"/>
          </p:nvPr>
        </p:nvSpPr>
        <p:spPr>
          <a:xfrm>
            <a:off x="4405907" y="2948657"/>
            <a:ext cx="3697422" cy="487561"/>
          </a:xfrm>
        </p:spPr>
        <p:txBody>
          <a:bodyPr>
            <a:noAutofit/>
          </a:bodyPr>
          <a:lstStyle/>
          <a:p>
            <a:r>
              <a:rPr lang="en-US" dirty="0" smtClean="0"/>
              <a:t>Mike Munn   </a:t>
            </a:r>
          </a:p>
          <a:p>
            <a:r>
              <a:rPr lang="en-US" dirty="0" smtClean="0"/>
              <a:t>Splunk Engineering Manager </a:t>
            </a:r>
            <a:endParaRPr lang="en-US" dirty="0"/>
          </a:p>
        </p:txBody>
      </p:sp>
    </p:spTree>
    <p:extLst>
      <p:ext uri="{BB962C8B-B14F-4D97-AF65-F5344CB8AC3E}">
        <p14:creationId xmlns:p14="http://schemas.microsoft.com/office/powerpoint/2010/main" val="35194899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2"/>
          <p:cNvSpPr/>
          <p:nvPr/>
        </p:nvSpPr>
        <p:spPr>
          <a:xfrm rot="10800000">
            <a:off x="-1" y="1420685"/>
            <a:ext cx="692955" cy="1787434"/>
          </a:xfrm>
          <a:custGeom>
            <a:avLst/>
            <a:gdLst>
              <a:gd name="connsiteX0" fmla="*/ 0 w 904682"/>
              <a:gd name="connsiteY0" fmla="*/ 31501 h 1787434"/>
              <a:gd name="connsiteX1" fmla="*/ 31501 w 904682"/>
              <a:gd name="connsiteY1" fmla="*/ 0 h 1787434"/>
              <a:gd name="connsiteX2" fmla="*/ 873181 w 904682"/>
              <a:gd name="connsiteY2" fmla="*/ 0 h 1787434"/>
              <a:gd name="connsiteX3" fmla="*/ 904682 w 904682"/>
              <a:gd name="connsiteY3" fmla="*/ 31501 h 1787434"/>
              <a:gd name="connsiteX4" fmla="*/ 904682 w 904682"/>
              <a:gd name="connsiteY4" fmla="*/ 1755933 h 1787434"/>
              <a:gd name="connsiteX5" fmla="*/ 873181 w 904682"/>
              <a:gd name="connsiteY5" fmla="*/ 1787434 h 1787434"/>
              <a:gd name="connsiteX6" fmla="*/ 31501 w 904682"/>
              <a:gd name="connsiteY6" fmla="*/ 1787434 h 1787434"/>
              <a:gd name="connsiteX7" fmla="*/ 0 w 904682"/>
              <a:gd name="connsiteY7" fmla="*/ 1755933 h 1787434"/>
              <a:gd name="connsiteX8" fmla="*/ 0 w 904682"/>
              <a:gd name="connsiteY8" fmla="*/ 31501 h 1787434"/>
              <a:gd name="connsiteX0" fmla="*/ 0 w 947175"/>
              <a:gd name="connsiteY0" fmla="*/ 31501 h 1787434"/>
              <a:gd name="connsiteX1" fmla="*/ 31501 w 947175"/>
              <a:gd name="connsiteY1" fmla="*/ 0 h 1787434"/>
              <a:gd name="connsiteX2" fmla="*/ 873181 w 947175"/>
              <a:gd name="connsiteY2" fmla="*/ 0 h 1787434"/>
              <a:gd name="connsiteX3" fmla="*/ 904682 w 947175"/>
              <a:gd name="connsiteY3" fmla="*/ 1755933 h 1787434"/>
              <a:gd name="connsiteX4" fmla="*/ 873181 w 947175"/>
              <a:gd name="connsiteY4" fmla="*/ 1787434 h 1787434"/>
              <a:gd name="connsiteX5" fmla="*/ 31501 w 947175"/>
              <a:gd name="connsiteY5" fmla="*/ 1787434 h 1787434"/>
              <a:gd name="connsiteX6" fmla="*/ 0 w 947175"/>
              <a:gd name="connsiteY6" fmla="*/ 1755933 h 1787434"/>
              <a:gd name="connsiteX7" fmla="*/ 0 w 947175"/>
              <a:gd name="connsiteY7"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 name="connsiteX0" fmla="*/ 0 w 936195"/>
              <a:gd name="connsiteY0" fmla="*/ 31501 h 1787434"/>
              <a:gd name="connsiteX1" fmla="*/ 31501 w 936195"/>
              <a:gd name="connsiteY1" fmla="*/ 0 h 1787434"/>
              <a:gd name="connsiteX2" fmla="*/ 873181 w 936195"/>
              <a:gd name="connsiteY2" fmla="*/ 0 h 1787434"/>
              <a:gd name="connsiteX3" fmla="*/ 873181 w 936195"/>
              <a:gd name="connsiteY3" fmla="*/ 1787434 h 1787434"/>
              <a:gd name="connsiteX4" fmla="*/ 31501 w 936195"/>
              <a:gd name="connsiteY4" fmla="*/ 1787434 h 1787434"/>
              <a:gd name="connsiteX5" fmla="*/ 0 w 936195"/>
              <a:gd name="connsiteY5" fmla="*/ 1755933 h 1787434"/>
              <a:gd name="connsiteX6" fmla="*/ 0 w 936195"/>
              <a:gd name="connsiteY6"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81" h="1787434">
                <a:moveTo>
                  <a:pt x="0" y="31501"/>
                </a:moveTo>
                <a:cubicBezTo>
                  <a:pt x="0" y="14103"/>
                  <a:pt x="14103" y="0"/>
                  <a:pt x="31501" y="0"/>
                </a:cubicBezTo>
                <a:lnTo>
                  <a:pt x="873181" y="0"/>
                </a:lnTo>
                <a:cubicBezTo>
                  <a:pt x="876164" y="805906"/>
                  <a:pt x="876164" y="1070772"/>
                  <a:pt x="873181" y="1787434"/>
                </a:cubicBezTo>
                <a:lnTo>
                  <a:pt x="31501" y="1787434"/>
                </a:lnTo>
                <a:cubicBezTo>
                  <a:pt x="14103" y="1787434"/>
                  <a:pt x="0" y="1773331"/>
                  <a:pt x="0" y="1755933"/>
                </a:cubicBezTo>
                <a:lnTo>
                  <a:pt x="0" y="31501"/>
                </a:lnTo>
                <a:close/>
              </a:path>
            </a:pathLst>
          </a:custGeom>
          <a:gradFill flip="none" rotWithShape="1">
            <a:gsLst>
              <a:gs pos="100000">
                <a:srgbClr val="FFFFFF"/>
              </a:gs>
              <a:gs pos="8000">
                <a:schemeClr val="accent1"/>
              </a:gs>
            </a:gsLst>
            <a:lin ang="0" scaled="1"/>
            <a:tileRect/>
          </a:gradFill>
          <a:ln>
            <a:noFill/>
          </a:ln>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algn="ctr" defTabSz="889000">
              <a:lnSpc>
                <a:spcPct val="90000"/>
              </a:lnSpc>
              <a:spcAft>
                <a:spcPct val="35000"/>
              </a:spcAft>
            </a:pPr>
            <a:endParaRPr lang="en-US" sz="2000" b="1" dirty="0"/>
          </a:p>
        </p:txBody>
      </p:sp>
      <p:sp>
        <p:nvSpPr>
          <p:cNvPr id="2" name="Title 1"/>
          <p:cNvSpPr>
            <a:spLocks noGrp="1"/>
          </p:cNvSpPr>
          <p:nvPr>
            <p:ph type="title"/>
          </p:nvPr>
        </p:nvSpPr>
        <p:spPr>
          <a:xfrm>
            <a:off x="0" y="9525"/>
            <a:ext cx="9144000" cy="857250"/>
          </a:xfrm>
        </p:spPr>
        <p:txBody>
          <a:bodyPr/>
          <a:lstStyle/>
          <a:p>
            <a:r>
              <a:rPr lang="en-US" dirty="0" smtClean="0"/>
              <a:t>Shift Rotations – One Location</a:t>
            </a:r>
            <a:endParaRPr lang="en-US" dirty="0"/>
          </a:p>
        </p:txBody>
      </p:sp>
      <p:sp>
        <p:nvSpPr>
          <p:cNvPr id="6" name="Rounded Rectangle 5"/>
          <p:cNvSpPr/>
          <p:nvPr/>
        </p:nvSpPr>
        <p:spPr>
          <a:xfrm>
            <a:off x="618923" y="1420685"/>
            <a:ext cx="2957277" cy="1787434"/>
          </a:xfrm>
          <a:prstGeom prst="roundRect">
            <a:avLst>
              <a:gd name="adj" fmla="val 3482"/>
            </a:avLst>
          </a:prstGeom>
          <a:gradFill flip="none" rotWithShape="1">
            <a:gsLst>
              <a:gs pos="0">
                <a:srgbClr val="4D802A"/>
              </a:gs>
              <a:gs pos="100000">
                <a:schemeClr val="accent3"/>
              </a:gs>
            </a:gsLst>
            <a:lin ang="16200000" scaled="0"/>
            <a:tileRect/>
          </a:gra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defTabSz="889000">
              <a:lnSpc>
                <a:spcPct val="90000"/>
              </a:lnSpc>
              <a:spcAft>
                <a:spcPct val="35000"/>
              </a:spcAft>
            </a:pPr>
            <a:r>
              <a:rPr lang="en-US" sz="2000" b="1" dirty="0" smtClean="0"/>
              <a:t>             SHIFT 1</a:t>
            </a:r>
            <a:endParaRPr lang="en-US" sz="2000" b="1" dirty="0"/>
          </a:p>
        </p:txBody>
      </p:sp>
      <p:sp>
        <p:nvSpPr>
          <p:cNvPr id="24" name="Rounded Rectangle 23"/>
          <p:cNvSpPr/>
          <p:nvPr/>
        </p:nvSpPr>
        <p:spPr>
          <a:xfrm>
            <a:off x="657431" y="3350182"/>
            <a:ext cx="2558098" cy="374250"/>
          </a:xfrm>
          <a:prstGeom prst="roundRect">
            <a:avLst/>
          </a:prstGeom>
          <a:solidFill>
            <a:schemeClr val="accent2"/>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1</a:t>
            </a:r>
            <a:endParaRPr lang="en-US" sz="2000" b="1" dirty="0"/>
          </a:p>
        </p:txBody>
      </p:sp>
      <p:sp>
        <p:nvSpPr>
          <p:cNvPr id="25" name="Rounded Rectangle 24"/>
          <p:cNvSpPr/>
          <p:nvPr/>
        </p:nvSpPr>
        <p:spPr>
          <a:xfrm>
            <a:off x="657431" y="3790199"/>
            <a:ext cx="2558098" cy="374250"/>
          </a:xfrm>
          <a:prstGeom prst="roundRect">
            <a:avLst/>
          </a:prstGeom>
          <a:solidFill>
            <a:schemeClr val="accent2">
              <a:lumMod val="75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2</a:t>
            </a:r>
            <a:endParaRPr lang="en-US" sz="2000" b="1" dirty="0"/>
          </a:p>
        </p:txBody>
      </p:sp>
      <p:sp>
        <p:nvSpPr>
          <p:cNvPr id="26" name="Rounded Rectangle 25"/>
          <p:cNvSpPr/>
          <p:nvPr/>
        </p:nvSpPr>
        <p:spPr>
          <a:xfrm>
            <a:off x="657431" y="4225211"/>
            <a:ext cx="2558098" cy="374250"/>
          </a:xfrm>
          <a:prstGeom prst="roundRect">
            <a:avLst/>
          </a:prstGeom>
          <a:solidFill>
            <a:schemeClr val="accent2">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3</a:t>
            </a:r>
            <a:endParaRPr lang="en-US" sz="2000" b="1" dirty="0"/>
          </a:p>
        </p:txBody>
      </p:sp>
      <p:sp>
        <p:nvSpPr>
          <p:cNvPr id="29" name="Rounded Rectangle 28"/>
          <p:cNvSpPr/>
          <p:nvPr/>
        </p:nvSpPr>
        <p:spPr>
          <a:xfrm>
            <a:off x="3315364" y="3350182"/>
            <a:ext cx="2558098" cy="374250"/>
          </a:xfrm>
          <a:prstGeom prst="roundRect">
            <a:avLst/>
          </a:prstGeom>
          <a:solidFill>
            <a:schemeClr val="accent2"/>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1</a:t>
            </a:r>
            <a:endParaRPr lang="en-US" sz="2000" b="1" dirty="0"/>
          </a:p>
        </p:txBody>
      </p:sp>
      <p:sp>
        <p:nvSpPr>
          <p:cNvPr id="30" name="Rounded Rectangle 29"/>
          <p:cNvSpPr/>
          <p:nvPr/>
        </p:nvSpPr>
        <p:spPr>
          <a:xfrm>
            <a:off x="3315364" y="3789343"/>
            <a:ext cx="2558098" cy="374250"/>
          </a:xfrm>
          <a:prstGeom prst="roundRect">
            <a:avLst/>
          </a:prstGeom>
          <a:solidFill>
            <a:schemeClr val="accent2">
              <a:lumMod val="75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2</a:t>
            </a:r>
            <a:endParaRPr lang="en-US" sz="2000" b="1" dirty="0"/>
          </a:p>
        </p:txBody>
      </p:sp>
      <p:sp>
        <p:nvSpPr>
          <p:cNvPr id="32" name="Rounded Rectangle 31"/>
          <p:cNvSpPr/>
          <p:nvPr/>
        </p:nvSpPr>
        <p:spPr>
          <a:xfrm>
            <a:off x="5951345" y="3350182"/>
            <a:ext cx="2558098" cy="374250"/>
          </a:xfrm>
          <a:prstGeom prst="roundRect">
            <a:avLst/>
          </a:prstGeom>
          <a:solidFill>
            <a:schemeClr val="accent2"/>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1</a:t>
            </a:r>
            <a:endParaRPr lang="en-US" sz="2000" b="1" dirty="0"/>
          </a:p>
        </p:txBody>
      </p:sp>
      <p:sp>
        <p:nvSpPr>
          <p:cNvPr id="19"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10</a:t>
            </a:fld>
            <a:endParaRPr lang="en-US" sz="1100" dirty="0">
              <a:solidFill>
                <a:schemeClr val="accent4"/>
              </a:solidFill>
            </a:endParaRPr>
          </a:p>
        </p:txBody>
      </p:sp>
      <p:sp>
        <p:nvSpPr>
          <p:cNvPr id="37" name="Rounded Rectangle 36"/>
          <p:cNvSpPr/>
          <p:nvPr/>
        </p:nvSpPr>
        <p:spPr>
          <a:xfrm>
            <a:off x="3244730" y="1420685"/>
            <a:ext cx="2957277" cy="1787434"/>
          </a:xfrm>
          <a:prstGeom prst="roundRect">
            <a:avLst>
              <a:gd name="adj" fmla="val 3482"/>
            </a:avLst>
          </a:prstGeom>
          <a:gradFill flip="none" rotWithShape="1">
            <a:gsLst>
              <a:gs pos="0">
                <a:srgbClr val="004B6B"/>
              </a:gs>
              <a:gs pos="100000">
                <a:schemeClr val="accent5"/>
              </a:gs>
            </a:gsLst>
            <a:lin ang="16200000" scaled="0"/>
            <a:tileRect/>
          </a:gra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defTabSz="889000">
              <a:lnSpc>
                <a:spcPct val="90000"/>
              </a:lnSpc>
              <a:spcAft>
                <a:spcPct val="35000"/>
              </a:spcAft>
            </a:pPr>
            <a:r>
              <a:rPr lang="en-US" sz="2000" b="1" dirty="0" smtClean="0"/>
              <a:t>              SHIFT 2</a:t>
            </a:r>
            <a:endParaRPr lang="en-US" sz="2000" b="1" dirty="0"/>
          </a:p>
        </p:txBody>
      </p:sp>
      <p:sp>
        <p:nvSpPr>
          <p:cNvPr id="40" name="Rounded Rectangle 39"/>
          <p:cNvSpPr/>
          <p:nvPr/>
        </p:nvSpPr>
        <p:spPr>
          <a:xfrm>
            <a:off x="5887701" y="1420685"/>
            <a:ext cx="2957277" cy="1787434"/>
          </a:xfrm>
          <a:prstGeom prst="roundRect">
            <a:avLst>
              <a:gd name="adj" fmla="val 3482"/>
            </a:avLst>
          </a:prstGeom>
          <a:gradFill flip="none" rotWithShape="1">
            <a:gsLst>
              <a:gs pos="0">
                <a:schemeClr val="tx2">
                  <a:lumMod val="85000"/>
                  <a:lumOff val="15000"/>
                </a:schemeClr>
              </a:gs>
              <a:gs pos="100000">
                <a:schemeClr val="tx2">
                  <a:lumMod val="75000"/>
                  <a:lumOff val="25000"/>
                </a:schemeClr>
              </a:gs>
            </a:gsLst>
            <a:lin ang="16200000" scaled="0"/>
            <a:tileRect/>
          </a:gra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defTabSz="889000">
              <a:lnSpc>
                <a:spcPct val="90000"/>
              </a:lnSpc>
              <a:spcAft>
                <a:spcPct val="35000"/>
              </a:spcAft>
            </a:pPr>
            <a:r>
              <a:rPr lang="en-US" sz="2000" b="1" dirty="0" smtClean="0"/>
              <a:t>              SHIFT 3</a:t>
            </a:r>
            <a:endParaRPr lang="en-US" sz="2000" b="1" dirty="0"/>
          </a:p>
        </p:txBody>
      </p:sp>
      <p:sp>
        <p:nvSpPr>
          <p:cNvPr id="10" name="Right Arrow 9"/>
          <p:cNvSpPr/>
          <p:nvPr/>
        </p:nvSpPr>
        <p:spPr>
          <a:xfrm>
            <a:off x="658633" y="1690977"/>
            <a:ext cx="3048000"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1094992" y="1811579"/>
            <a:ext cx="1526029" cy="302968"/>
          </a:xfrm>
          <a:prstGeom prst="rect">
            <a:avLst/>
          </a:prstGeom>
          <a:noFill/>
        </p:spPr>
        <p:txBody>
          <a:bodyPr wrap="square" lIns="51417" tIns="25709" rIns="51417" bIns="25709" rtlCol="0">
            <a:spAutoFit/>
          </a:bodyPr>
          <a:lstStyle/>
          <a:p>
            <a:pPr algn="ctr" defTabSz="815893"/>
            <a:r>
              <a:rPr lang="en-US" b="1" dirty="0" smtClean="0">
                <a:solidFill>
                  <a:schemeClr val="accent3"/>
                </a:solidFill>
                <a:ea typeface="MS PGothic" charset="0"/>
              </a:rPr>
              <a:t>7</a:t>
            </a:r>
            <a:r>
              <a:rPr lang="en-US" b="1" baseline="30000" dirty="0" smtClean="0">
                <a:solidFill>
                  <a:schemeClr val="accent3"/>
                </a:solidFill>
                <a:ea typeface="MS PGothic" charset="0"/>
              </a:rPr>
              <a:t>AM</a:t>
            </a:r>
            <a:r>
              <a:rPr lang="en-US" b="1" dirty="0" smtClean="0">
                <a:solidFill>
                  <a:schemeClr val="accent3"/>
                </a:solidFill>
                <a:ea typeface="MS PGothic" charset="0"/>
              </a:rPr>
              <a:t> — 5</a:t>
            </a:r>
            <a:r>
              <a:rPr lang="en-US" b="1" baseline="30000" dirty="0" smtClean="0">
                <a:solidFill>
                  <a:schemeClr val="accent3"/>
                </a:solidFill>
                <a:ea typeface="MS PGothic" charset="0"/>
              </a:rPr>
              <a:t>PM</a:t>
            </a:r>
            <a:endParaRPr lang="en-US" b="1" baseline="30000" dirty="0">
              <a:solidFill>
                <a:schemeClr val="accent3"/>
              </a:solidFill>
              <a:ea typeface="MS PGothic" charset="0"/>
            </a:endParaRPr>
          </a:p>
        </p:txBody>
      </p:sp>
      <p:sp>
        <p:nvSpPr>
          <p:cNvPr id="38" name="Right Arrow 37"/>
          <p:cNvSpPr/>
          <p:nvPr/>
        </p:nvSpPr>
        <p:spPr>
          <a:xfrm>
            <a:off x="3288613" y="2171527"/>
            <a:ext cx="3048000"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Box 38"/>
          <p:cNvSpPr txBox="1"/>
          <p:nvPr/>
        </p:nvSpPr>
        <p:spPr>
          <a:xfrm>
            <a:off x="3788114" y="2292129"/>
            <a:ext cx="1526029" cy="302968"/>
          </a:xfrm>
          <a:prstGeom prst="rect">
            <a:avLst/>
          </a:prstGeom>
          <a:noFill/>
        </p:spPr>
        <p:txBody>
          <a:bodyPr wrap="square" lIns="51417" tIns="25709" rIns="51417" bIns="25709" rtlCol="0">
            <a:spAutoFit/>
          </a:bodyPr>
          <a:lstStyle/>
          <a:p>
            <a:pPr algn="ctr" defTabSz="815893"/>
            <a:r>
              <a:rPr lang="en-US" b="1" dirty="0" smtClean="0">
                <a:solidFill>
                  <a:schemeClr val="accent5"/>
                </a:solidFill>
                <a:ea typeface="MS PGothic" charset="0"/>
              </a:rPr>
              <a:t>3</a:t>
            </a:r>
            <a:r>
              <a:rPr lang="en-US" b="1" baseline="30000" dirty="0" smtClean="0">
                <a:solidFill>
                  <a:schemeClr val="accent5"/>
                </a:solidFill>
                <a:ea typeface="MS PGothic" charset="0"/>
              </a:rPr>
              <a:t>PM</a:t>
            </a:r>
            <a:r>
              <a:rPr lang="en-US" b="1" dirty="0" smtClean="0">
                <a:solidFill>
                  <a:schemeClr val="accent5"/>
                </a:solidFill>
                <a:ea typeface="MS PGothic" charset="0"/>
              </a:rPr>
              <a:t> — 1</a:t>
            </a:r>
            <a:r>
              <a:rPr lang="en-US" b="1" baseline="30000" dirty="0" smtClean="0">
                <a:solidFill>
                  <a:schemeClr val="accent5"/>
                </a:solidFill>
                <a:ea typeface="MS PGothic" charset="0"/>
              </a:rPr>
              <a:t>AM</a:t>
            </a:r>
            <a:endParaRPr lang="en-US" b="1" baseline="30000" dirty="0">
              <a:solidFill>
                <a:schemeClr val="accent5"/>
              </a:solidFill>
              <a:ea typeface="MS PGothic" charset="0"/>
            </a:endParaRPr>
          </a:p>
        </p:txBody>
      </p:sp>
      <p:sp>
        <p:nvSpPr>
          <p:cNvPr id="43" name="Rounded Rectangle 42"/>
          <p:cNvSpPr/>
          <p:nvPr/>
        </p:nvSpPr>
        <p:spPr>
          <a:xfrm>
            <a:off x="8540977" y="1420165"/>
            <a:ext cx="603023" cy="1787954"/>
          </a:xfrm>
          <a:custGeom>
            <a:avLst/>
            <a:gdLst>
              <a:gd name="connsiteX0" fmla="*/ 0 w 904682"/>
              <a:gd name="connsiteY0" fmla="*/ 31501 h 1787434"/>
              <a:gd name="connsiteX1" fmla="*/ 31501 w 904682"/>
              <a:gd name="connsiteY1" fmla="*/ 0 h 1787434"/>
              <a:gd name="connsiteX2" fmla="*/ 873181 w 904682"/>
              <a:gd name="connsiteY2" fmla="*/ 0 h 1787434"/>
              <a:gd name="connsiteX3" fmla="*/ 904682 w 904682"/>
              <a:gd name="connsiteY3" fmla="*/ 31501 h 1787434"/>
              <a:gd name="connsiteX4" fmla="*/ 904682 w 904682"/>
              <a:gd name="connsiteY4" fmla="*/ 1755933 h 1787434"/>
              <a:gd name="connsiteX5" fmla="*/ 873181 w 904682"/>
              <a:gd name="connsiteY5" fmla="*/ 1787434 h 1787434"/>
              <a:gd name="connsiteX6" fmla="*/ 31501 w 904682"/>
              <a:gd name="connsiteY6" fmla="*/ 1787434 h 1787434"/>
              <a:gd name="connsiteX7" fmla="*/ 0 w 904682"/>
              <a:gd name="connsiteY7" fmla="*/ 1755933 h 1787434"/>
              <a:gd name="connsiteX8" fmla="*/ 0 w 904682"/>
              <a:gd name="connsiteY8" fmla="*/ 31501 h 1787434"/>
              <a:gd name="connsiteX0" fmla="*/ 0 w 947175"/>
              <a:gd name="connsiteY0" fmla="*/ 31501 h 1787434"/>
              <a:gd name="connsiteX1" fmla="*/ 31501 w 947175"/>
              <a:gd name="connsiteY1" fmla="*/ 0 h 1787434"/>
              <a:gd name="connsiteX2" fmla="*/ 873181 w 947175"/>
              <a:gd name="connsiteY2" fmla="*/ 0 h 1787434"/>
              <a:gd name="connsiteX3" fmla="*/ 904682 w 947175"/>
              <a:gd name="connsiteY3" fmla="*/ 1755933 h 1787434"/>
              <a:gd name="connsiteX4" fmla="*/ 873181 w 947175"/>
              <a:gd name="connsiteY4" fmla="*/ 1787434 h 1787434"/>
              <a:gd name="connsiteX5" fmla="*/ 31501 w 947175"/>
              <a:gd name="connsiteY5" fmla="*/ 1787434 h 1787434"/>
              <a:gd name="connsiteX6" fmla="*/ 0 w 947175"/>
              <a:gd name="connsiteY6" fmla="*/ 1755933 h 1787434"/>
              <a:gd name="connsiteX7" fmla="*/ 0 w 947175"/>
              <a:gd name="connsiteY7"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 name="connsiteX0" fmla="*/ 0 w 936195"/>
              <a:gd name="connsiteY0" fmla="*/ 31501 h 1787434"/>
              <a:gd name="connsiteX1" fmla="*/ 31501 w 936195"/>
              <a:gd name="connsiteY1" fmla="*/ 0 h 1787434"/>
              <a:gd name="connsiteX2" fmla="*/ 873181 w 936195"/>
              <a:gd name="connsiteY2" fmla="*/ 0 h 1787434"/>
              <a:gd name="connsiteX3" fmla="*/ 873181 w 936195"/>
              <a:gd name="connsiteY3" fmla="*/ 1787434 h 1787434"/>
              <a:gd name="connsiteX4" fmla="*/ 31501 w 936195"/>
              <a:gd name="connsiteY4" fmla="*/ 1787434 h 1787434"/>
              <a:gd name="connsiteX5" fmla="*/ 0 w 936195"/>
              <a:gd name="connsiteY5" fmla="*/ 1755933 h 1787434"/>
              <a:gd name="connsiteX6" fmla="*/ 0 w 936195"/>
              <a:gd name="connsiteY6"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81" h="1787434">
                <a:moveTo>
                  <a:pt x="0" y="31501"/>
                </a:moveTo>
                <a:cubicBezTo>
                  <a:pt x="0" y="14103"/>
                  <a:pt x="14103" y="0"/>
                  <a:pt x="31501" y="0"/>
                </a:cubicBezTo>
                <a:lnTo>
                  <a:pt x="873181" y="0"/>
                </a:lnTo>
                <a:cubicBezTo>
                  <a:pt x="876164" y="805906"/>
                  <a:pt x="876164" y="1070772"/>
                  <a:pt x="873181" y="1787434"/>
                </a:cubicBezTo>
                <a:lnTo>
                  <a:pt x="31501" y="1787434"/>
                </a:lnTo>
                <a:cubicBezTo>
                  <a:pt x="14103" y="1787434"/>
                  <a:pt x="0" y="1773331"/>
                  <a:pt x="0" y="1755933"/>
                </a:cubicBezTo>
                <a:lnTo>
                  <a:pt x="0" y="31501"/>
                </a:lnTo>
                <a:close/>
              </a:path>
            </a:pathLst>
          </a:custGeom>
          <a:gradFill flip="none" rotWithShape="1">
            <a:gsLst>
              <a:gs pos="100000">
                <a:srgbClr val="FFFFFF"/>
              </a:gs>
              <a:gs pos="8000">
                <a:schemeClr val="accent1"/>
              </a:gs>
            </a:gsLst>
            <a:lin ang="0" scaled="1"/>
            <a:tileRect/>
          </a:gradFill>
          <a:ln>
            <a:noFill/>
          </a:ln>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algn="ctr" defTabSz="889000">
              <a:lnSpc>
                <a:spcPct val="90000"/>
              </a:lnSpc>
              <a:spcAft>
                <a:spcPct val="35000"/>
              </a:spcAft>
            </a:pPr>
            <a:endParaRPr lang="en-US" sz="2000" b="1" dirty="0"/>
          </a:p>
        </p:txBody>
      </p:sp>
      <p:sp>
        <p:nvSpPr>
          <p:cNvPr id="41" name="Right Arrow 40"/>
          <p:cNvSpPr/>
          <p:nvPr/>
        </p:nvSpPr>
        <p:spPr>
          <a:xfrm>
            <a:off x="5937707" y="2624603"/>
            <a:ext cx="3048000"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p:cNvSpPr txBox="1"/>
          <p:nvPr/>
        </p:nvSpPr>
        <p:spPr>
          <a:xfrm>
            <a:off x="6482034" y="2745205"/>
            <a:ext cx="1526029" cy="302968"/>
          </a:xfrm>
          <a:prstGeom prst="rect">
            <a:avLst/>
          </a:prstGeom>
          <a:noFill/>
        </p:spPr>
        <p:txBody>
          <a:bodyPr wrap="square" lIns="51417" tIns="25709" rIns="51417" bIns="25709" rtlCol="0">
            <a:spAutoFit/>
          </a:bodyPr>
          <a:lstStyle/>
          <a:p>
            <a:pPr algn="ctr" defTabSz="815893"/>
            <a:r>
              <a:rPr lang="en-US" b="1" dirty="0" smtClean="0">
                <a:solidFill>
                  <a:schemeClr val="tx2">
                    <a:lumMod val="75000"/>
                    <a:lumOff val="25000"/>
                  </a:schemeClr>
                </a:solidFill>
                <a:ea typeface="MS PGothic" charset="0"/>
              </a:rPr>
              <a:t>11</a:t>
            </a:r>
            <a:r>
              <a:rPr lang="en-US" b="1" baseline="30000" dirty="0" smtClean="0">
                <a:solidFill>
                  <a:schemeClr val="tx2">
                    <a:lumMod val="75000"/>
                    <a:lumOff val="25000"/>
                  </a:schemeClr>
                </a:solidFill>
                <a:ea typeface="MS PGothic" charset="0"/>
              </a:rPr>
              <a:t>PM</a:t>
            </a:r>
            <a:r>
              <a:rPr lang="en-US" b="1" dirty="0" smtClean="0">
                <a:solidFill>
                  <a:schemeClr val="tx2">
                    <a:lumMod val="75000"/>
                    <a:lumOff val="25000"/>
                  </a:schemeClr>
                </a:solidFill>
                <a:ea typeface="MS PGothic" charset="0"/>
              </a:rPr>
              <a:t> — 9</a:t>
            </a:r>
            <a:r>
              <a:rPr lang="en-US" b="1" baseline="30000" dirty="0" smtClean="0">
                <a:solidFill>
                  <a:schemeClr val="tx2">
                    <a:lumMod val="75000"/>
                    <a:lumOff val="25000"/>
                  </a:schemeClr>
                </a:solidFill>
                <a:ea typeface="MS PGothic" charset="0"/>
              </a:rPr>
              <a:t>AM</a:t>
            </a:r>
            <a:endParaRPr lang="en-US" b="1" baseline="30000" dirty="0">
              <a:solidFill>
                <a:schemeClr val="tx2">
                  <a:lumMod val="75000"/>
                  <a:lumOff val="25000"/>
                </a:schemeClr>
              </a:solidFill>
              <a:ea typeface="MS PGothic" charset="0"/>
            </a:endParaRPr>
          </a:p>
        </p:txBody>
      </p:sp>
      <p:sp>
        <p:nvSpPr>
          <p:cNvPr id="11" name="Rectangle 10"/>
          <p:cNvSpPr/>
          <p:nvPr/>
        </p:nvSpPr>
        <p:spPr>
          <a:xfrm>
            <a:off x="8581287" y="1822790"/>
            <a:ext cx="562713" cy="266700"/>
          </a:xfrm>
          <a:prstGeom prst="rect">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ight Arrow 47"/>
          <p:cNvSpPr/>
          <p:nvPr/>
        </p:nvSpPr>
        <p:spPr>
          <a:xfrm>
            <a:off x="1" y="2624603"/>
            <a:ext cx="1063652"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ounded Rectangle 48"/>
          <p:cNvSpPr/>
          <p:nvPr/>
        </p:nvSpPr>
        <p:spPr>
          <a:xfrm>
            <a:off x="627530" y="851646"/>
            <a:ext cx="7911352" cy="440766"/>
          </a:xfrm>
          <a:prstGeom prst="roundRect">
            <a:avLst>
              <a:gd name="adj" fmla="val 3482"/>
            </a:avLst>
          </a:prstGeom>
          <a:solidFill>
            <a:srgbClr val="5F5F5F"/>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0" tIns="0" rIns="0" bIns="64008" numCol="1" spcCol="1270" anchor="ctr" anchorCtr="0">
            <a:noAutofit/>
          </a:bodyPr>
          <a:lstStyle/>
          <a:p>
            <a:pPr algn="ctr" defTabSz="889000">
              <a:lnSpc>
                <a:spcPct val="90000"/>
              </a:lnSpc>
              <a:spcAft>
                <a:spcPct val="35000"/>
              </a:spcAft>
            </a:pPr>
            <a:r>
              <a:rPr lang="en-US" sz="2000" b="1" dirty="0" smtClean="0"/>
              <a:t>Seattle</a:t>
            </a:r>
            <a:endParaRPr lang="en-US" sz="2000" b="1" dirty="0"/>
          </a:p>
        </p:txBody>
      </p:sp>
    </p:spTree>
    <p:extLst>
      <p:ext uri="{BB962C8B-B14F-4D97-AF65-F5344CB8AC3E}">
        <p14:creationId xmlns:p14="http://schemas.microsoft.com/office/powerpoint/2010/main" val="211984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2"/>
          <p:cNvSpPr/>
          <p:nvPr/>
        </p:nvSpPr>
        <p:spPr>
          <a:xfrm rot="10800000">
            <a:off x="-1" y="1420685"/>
            <a:ext cx="692955" cy="1787434"/>
          </a:xfrm>
          <a:custGeom>
            <a:avLst/>
            <a:gdLst>
              <a:gd name="connsiteX0" fmla="*/ 0 w 904682"/>
              <a:gd name="connsiteY0" fmla="*/ 31501 h 1787434"/>
              <a:gd name="connsiteX1" fmla="*/ 31501 w 904682"/>
              <a:gd name="connsiteY1" fmla="*/ 0 h 1787434"/>
              <a:gd name="connsiteX2" fmla="*/ 873181 w 904682"/>
              <a:gd name="connsiteY2" fmla="*/ 0 h 1787434"/>
              <a:gd name="connsiteX3" fmla="*/ 904682 w 904682"/>
              <a:gd name="connsiteY3" fmla="*/ 31501 h 1787434"/>
              <a:gd name="connsiteX4" fmla="*/ 904682 w 904682"/>
              <a:gd name="connsiteY4" fmla="*/ 1755933 h 1787434"/>
              <a:gd name="connsiteX5" fmla="*/ 873181 w 904682"/>
              <a:gd name="connsiteY5" fmla="*/ 1787434 h 1787434"/>
              <a:gd name="connsiteX6" fmla="*/ 31501 w 904682"/>
              <a:gd name="connsiteY6" fmla="*/ 1787434 h 1787434"/>
              <a:gd name="connsiteX7" fmla="*/ 0 w 904682"/>
              <a:gd name="connsiteY7" fmla="*/ 1755933 h 1787434"/>
              <a:gd name="connsiteX8" fmla="*/ 0 w 904682"/>
              <a:gd name="connsiteY8" fmla="*/ 31501 h 1787434"/>
              <a:gd name="connsiteX0" fmla="*/ 0 w 947175"/>
              <a:gd name="connsiteY0" fmla="*/ 31501 h 1787434"/>
              <a:gd name="connsiteX1" fmla="*/ 31501 w 947175"/>
              <a:gd name="connsiteY1" fmla="*/ 0 h 1787434"/>
              <a:gd name="connsiteX2" fmla="*/ 873181 w 947175"/>
              <a:gd name="connsiteY2" fmla="*/ 0 h 1787434"/>
              <a:gd name="connsiteX3" fmla="*/ 904682 w 947175"/>
              <a:gd name="connsiteY3" fmla="*/ 1755933 h 1787434"/>
              <a:gd name="connsiteX4" fmla="*/ 873181 w 947175"/>
              <a:gd name="connsiteY4" fmla="*/ 1787434 h 1787434"/>
              <a:gd name="connsiteX5" fmla="*/ 31501 w 947175"/>
              <a:gd name="connsiteY5" fmla="*/ 1787434 h 1787434"/>
              <a:gd name="connsiteX6" fmla="*/ 0 w 947175"/>
              <a:gd name="connsiteY6" fmla="*/ 1755933 h 1787434"/>
              <a:gd name="connsiteX7" fmla="*/ 0 w 947175"/>
              <a:gd name="connsiteY7"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 name="connsiteX0" fmla="*/ 0 w 936195"/>
              <a:gd name="connsiteY0" fmla="*/ 31501 h 1787434"/>
              <a:gd name="connsiteX1" fmla="*/ 31501 w 936195"/>
              <a:gd name="connsiteY1" fmla="*/ 0 h 1787434"/>
              <a:gd name="connsiteX2" fmla="*/ 873181 w 936195"/>
              <a:gd name="connsiteY2" fmla="*/ 0 h 1787434"/>
              <a:gd name="connsiteX3" fmla="*/ 873181 w 936195"/>
              <a:gd name="connsiteY3" fmla="*/ 1787434 h 1787434"/>
              <a:gd name="connsiteX4" fmla="*/ 31501 w 936195"/>
              <a:gd name="connsiteY4" fmla="*/ 1787434 h 1787434"/>
              <a:gd name="connsiteX5" fmla="*/ 0 w 936195"/>
              <a:gd name="connsiteY5" fmla="*/ 1755933 h 1787434"/>
              <a:gd name="connsiteX6" fmla="*/ 0 w 936195"/>
              <a:gd name="connsiteY6"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81" h="1787434">
                <a:moveTo>
                  <a:pt x="0" y="31501"/>
                </a:moveTo>
                <a:cubicBezTo>
                  <a:pt x="0" y="14103"/>
                  <a:pt x="14103" y="0"/>
                  <a:pt x="31501" y="0"/>
                </a:cubicBezTo>
                <a:lnTo>
                  <a:pt x="873181" y="0"/>
                </a:lnTo>
                <a:cubicBezTo>
                  <a:pt x="876164" y="805906"/>
                  <a:pt x="876164" y="1070772"/>
                  <a:pt x="873181" y="1787434"/>
                </a:cubicBezTo>
                <a:lnTo>
                  <a:pt x="31501" y="1787434"/>
                </a:lnTo>
                <a:cubicBezTo>
                  <a:pt x="14103" y="1787434"/>
                  <a:pt x="0" y="1773331"/>
                  <a:pt x="0" y="1755933"/>
                </a:cubicBezTo>
                <a:lnTo>
                  <a:pt x="0" y="31501"/>
                </a:lnTo>
                <a:close/>
              </a:path>
            </a:pathLst>
          </a:custGeom>
          <a:gradFill flip="none" rotWithShape="1">
            <a:gsLst>
              <a:gs pos="100000">
                <a:srgbClr val="FFFFFF"/>
              </a:gs>
              <a:gs pos="8000">
                <a:schemeClr val="accent1"/>
              </a:gs>
            </a:gsLst>
            <a:lin ang="0" scaled="1"/>
            <a:tileRect/>
          </a:gradFill>
          <a:ln>
            <a:noFill/>
          </a:ln>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algn="ctr" defTabSz="889000">
              <a:lnSpc>
                <a:spcPct val="90000"/>
              </a:lnSpc>
              <a:spcAft>
                <a:spcPct val="35000"/>
              </a:spcAft>
            </a:pPr>
            <a:endParaRPr lang="en-US" sz="2000" b="1" dirty="0"/>
          </a:p>
        </p:txBody>
      </p:sp>
      <p:sp>
        <p:nvSpPr>
          <p:cNvPr id="2" name="Title 1"/>
          <p:cNvSpPr>
            <a:spLocks noGrp="1"/>
          </p:cNvSpPr>
          <p:nvPr>
            <p:ph type="title"/>
          </p:nvPr>
        </p:nvSpPr>
        <p:spPr>
          <a:xfrm>
            <a:off x="0" y="9525"/>
            <a:ext cx="9144000" cy="857250"/>
          </a:xfrm>
        </p:spPr>
        <p:txBody>
          <a:bodyPr/>
          <a:lstStyle/>
          <a:p>
            <a:r>
              <a:rPr lang="en-US" dirty="0" smtClean="0"/>
              <a:t>Shift Rotations – Multiple Locations</a:t>
            </a:r>
            <a:endParaRPr lang="en-US" dirty="0"/>
          </a:p>
        </p:txBody>
      </p:sp>
      <p:sp>
        <p:nvSpPr>
          <p:cNvPr id="6" name="Rounded Rectangle 5"/>
          <p:cNvSpPr/>
          <p:nvPr/>
        </p:nvSpPr>
        <p:spPr>
          <a:xfrm>
            <a:off x="618923" y="1420685"/>
            <a:ext cx="2957277" cy="1787434"/>
          </a:xfrm>
          <a:prstGeom prst="roundRect">
            <a:avLst>
              <a:gd name="adj" fmla="val 3482"/>
            </a:avLst>
          </a:prstGeom>
          <a:gradFill flip="none" rotWithShape="1">
            <a:gsLst>
              <a:gs pos="0">
                <a:srgbClr val="4D802A"/>
              </a:gs>
              <a:gs pos="100000">
                <a:schemeClr val="accent3"/>
              </a:gs>
            </a:gsLst>
            <a:lin ang="16200000" scaled="0"/>
            <a:tileRect/>
          </a:gra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defTabSz="889000">
              <a:lnSpc>
                <a:spcPct val="90000"/>
              </a:lnSpc>
              <a:spcAft>
                <a:spcPct val="35000"/>
              </a:spcAft>
            </a:pPr>
            <a:r>
              <a:rPr lang="en-US" sz="2000" b="1" dirty="0" smtClean="0"/>
              <a:t>             SHIFT 1</a:t>
            </a:r>
            <a:endParaRPr lang="en-US" sz="2000" b="1" dirty="0"/>
          </a:p>
        </p:txBody>
      </p:sp>
      <p:sp>
        <p:nvSpPr>
          <p:cNvPr id="24" name="Rounded Rectangle 23"/>
          <p:cNvSpPr/>
          <p:nvPr/>
        </p:nvSpPr>
        <p:spPr>
          <a:xfrm>
            <a:off x="657431" y="3350182"/>
            <a:ext cx="2558098" cy="374250"/>
          </a:xfrm>
          <a:prstGeom prst="roundRect">
            <a:avLst/>
          </a:prstGeom>
          <a:solidFill>
            <a:schemeClr val="accent2"/>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1</a:t>
            </a:r>
            <a:endParaRPr lang="en-US" sz="2000" b="1" dirty="0"/>
          </a:p>
        </p:txBody>
      </p:sp>
      <p:sp>
        <p:nvSpPr>
          <p:cNvPr id="25" name="Rounded Rectangle 24"/>
          <p:cNvSpPr/>
          <p:nvPr/>
        </p:nvSpPr>
        <p:spPr>
          <a:xfrm>
            <a:off x="657431" y="3790199"/>
            <a:ext cx="2558098" cy="374250"/>
          </a:xfrm>
          <a:prstGeom prst="roundRect">
            <a:avLst/>
          </a:prstGeom>
          <a:solidFill>
            <a:schemeClr val="accent2">
              <a:lumMod val="75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2</a:t>
            </a:r>
            <a:endParaRPr lang="en-US" sz="2000" b="1" dirty="0"/>
          </a:p>
        </p:txBody>
      </p:sp>
      <p:sp>
        <p:nvSpPr>
          <p:cNvPr id="26" name="Rounded Rectangle 25"/>
          <p:cNvSpPr/>
          <p:nvPr/>
        </p:nvSpPr>
        <p:spPr>
          <a:xfrm>
            <a:off x="657431" y="4225211"/>
            <a:ext cx="2558098" cy="374250"/>
          </a:xfrm>
          <a:prstGeom prst="roundRect">
            <a:avLst/>
          </a:prstGeom>
          <a:solidFill>
            <a:schemeClr val="accent2">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3</a:t>
            </a:r>
            <a:endParaRPr lang="en-US" sz="2000" b="1" dirty="0"/>
          </a:p>
        </p:txBody>
      </p:sp>
      <p:sp>
        <p:nvSpPr>
          <p:cNvPr id="29" name="Rounded Rectangle 28"/>
          <p:cNvSpPr/>
          <p:nvPr/>
        </p:nvSpPr>
        <p:spPr>
          <a:xfrm>
            <a:off x="3315364" y="3350182"/>
            <a:ext cx="2558098" cy="374250"/>
          </a:xfrm>
          <a:prstGeom prst="roundRect">
            <a:avLst/>
          </a:prstGeom>
          <a:solidFill>
            <a:schemeClr val="accent2"/>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1</a:t>
            </a:r>
            <a:endParaRPr lang="en-US" sz="2000" b="1" dirty="0"/>
          </a:p>
        </p:txBody>
      </p:sp>
      <p:sp>
        <p:nvSpPr>
          <p:cNvPr id="30" name="Rounded Rectangle 29"/>
          <p:cNvSpPr/>
          <p:nvPr/>
        </p:nvSpPr>
        <p:spPr>
          <a:xfrm>
            <a:off x="3315364" y="3789343"/>
            <a:ext cx="2558098" cy="374250"/>
          </a:xfrm>
          <a:prstGeom prst="roundRect">
            <a:avLst/>
          </a:prstGeom>
          <a:solidFill>
            <a:schemeClr val="accent2">
              <a:lumMod val="75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2</a:t>
            </a:r>
            <a:endParaRPr lang="en-US" sz="2000" b="1" dirty="0"/>
          </a:p>
        </p:txBody>
      </p:sp>
      <p:sp>
        <p:nvSpPr>
          <p:cNvPr id="32" name="Rounded Rectangle 31"/>
          <p:cNvSpPr/>
          <p:nvPr/>
        </p:nvSpPr>
        <p:spPr>
          <a:xfrm>
            <a:off x="5951345" y="3350182"/>
            <a:ext cx="2558098" cy="374250"/>
          </a:xfrm>
          <a:prstGeom prst="roundRect">
            <a:avLst/>
          </a:prstGeom>
          <a:solidFill>
            <a:schemeClr val="accent2"/>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1</a:t>
            </a:r>
            <a:endParaRPr lang="en-US" sz="2000" b="1" dirty="0"/>
          </a:p>
        </p:txBody>
      </p:sp>
      <p:sp>
        <p:nvSpPr>
          <p:cNvPr id="19"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11</a:t>
            </a:fld>
            <a:endParaRPr lang="en-US" sz="1100" dirty="0">
              <a:solidFill>
                <a:schemeClr val="accent4"/>
              </a:solidFill>
            </a:endParaRPr>
          </a:p>
        </p:txBody>
      </p:sp>
      <p:sp>
        <p:nvSpPr>
          <p:cNvPr id="37" name="Rounded Rectangle 36"/>
          <p:cNvSpPr/>
          <p:nvPr/>
        </p:nvSpPr>
        <p:spPr>
          <a:xfrm>
            <a:off x="3244730" y="1420685"/>
            <a:ext cx="2957277" cy="1787434"/>
          </a:xfrm>
          <a:prstGeom prst="roundRect">
            <a:avLst>
              <a:gd name="adj" fmla="val 3482"/>
            </a:avLst>
          </a:prstGeom>
          <a:gradFill flip="none" rotWithShape="1">
            <a:gsLst>
              <a:gs pos="0">
                <a:srgbClr val="004B6B"/>
              </a:gs>
              <a:gs pos="100000">
                <a:schemeClr val="accent5"/>
              </a:gs>
            </a:gsLst>
            <a:lin ang="16200000" scaled="0"/>
            <a:tileRect/>
          </a:gra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defTabSz="889000">
              <a:lnSpc>
                <a:spcPct val="90000"/>
              </a:lnSpc>
              <a:spcAft>
                <a:spcPct val="35000"/>
              </a:spcAft>
            </a:pPr>
            <a:r>
              <a:rPr lang="en-US" sz="2000" b="1" dirty="0" smtClean="0"/>
              <a:t>              SHIFT 2</a:t>
            </a:r>
            <a:endParaRPr lang="en-US" sz="2000" b="1" dirty="0"/>
          </a:p>
        </p:txBody>
      </p:sp>
      <p:sp>
        <p:nvSpPr>
          <p:cNvPr id="40" name="Rounded Rectangle 39"/>
          <p:cNvSpPr/>
          <p:nvPr/>
        </p:nvSpPr>
        <p:spPr>
          <a:xfrm>
            <a:off x="5887701" y="1420685"/>
            <a:ext cx="2957277" cy="1787434"/>
          </a:xfrm>
          <a:prstGeom prst="roundRect">
            <a:avLst>
              <a:gd name="adj" fmla="val 3482"/>
            </a:avLst>
          </a:prstGeom>
          <a:gradFill flip="none" rotWithShape="1">
            <a:gsLst>
              <a:gs pos="0">
                <a:schemeClr val="tx2">
                  <a:lumMod val="85000"/>
                  <a:lumOff val="15000"/>
                </a:schemeClr>
              </a:gs>
              <a:gs pos="100000">
                <a:schemeClr val="tx2">
                  <a:lumMod val="75000"/>
                  <a:lumOff val="25000"/>
                </a:schemeClr>
              </a:gs>
            </a:gsLst>
            <a:lin ang="16200000" scaled="0"/>
            <a:tileRect/>
          </a:gra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defTabSz="889000">
              <a:lnSpc>
                <a:spcPct val="90000"/>
              </a:lnSpc>
              <a:spcAft>
                <a:spcPct val="35000"/>
              </a:spcAft>
            </a:pPr>
            <a:r>
              <a:rPr lang="en-US" sz="2000" b="1" dirty="0" smtClean="0"/>
              <a:t>              SHIFT 3</a:t>
            </a:r>
            <a:endParaRPr lang="en-US" sz="2000" b="1" dirty="0"/>
          </a:p>
        </p:txBody>
      </p:sp>
      <p:sp>
        <p:nvSpPr>
          <p:cNvPr id="10" name="Right Arrow 9"/>
          <p:cNvSpPr/>
          <p:nvPr/>
        </p:nvSpPr>
        <p:spPr>
          <a:xfrm>
            <a:off x="658633" y="1690977"/>
            <a:ext cx="3048000"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1094992" y="1811579"/>
            <a:ext cx="1526029" cy="302968"/>
          </a:xfrm>
          <a:prstGeom prst="rect">
            <a:avLst/>
          </a:prstGeom>
          <a:noFill/>
        </p:spPr>
        <p:txBody>
          <a:bodyPr wrap="square" lIns="51417" tIns="25709" rIns="51417" bIns="25709" rtlCol="0">
            <a:spAutoFit/>
          </a:bodyPr>
          <a:lstStyle/>
          <a:p>
            <a:pPr algn="ctr" defTabSz="815893"/>
            <a:r>
              <a:rPr lang="en-US" b="1" dirty="0" smtClean="0">
                <a:solidFill>
                  <a:schemeClr val="accent3"/>
                </a:solidFill>
                <a:ea typeface="MS PGothic" charset="0"/>
              </a:rPr>
              <a:t>9</a:t>
            </a:r>
            <a:r>
              <a:rPr lang="en-US" b="1" baseline="30000" dirty="0" smtClean="0">
                <a:solidFill>
                  <a:schemeClr val="accent3"/>
                </a:solidFill>
                <a:ea typeface="MS PGothic" charset="0"/>
              </a:rPr>
              <a:t>AM</a:t>
            </a:r>
            <a:r>
              <a:rPr lang="en-US" b="1" dirty="0" smtClean="0">
                <a:solidFill>
                  <a:schemeClr val="accent3"/>
                </a:solidFill>
                <a:ea typeface="MS PGothic" charset="0"/>
              </a:rPr>
              <a:t> — 5</a:t>
            </a:r>
            <a:r>
              <a:rPr lang="en-US" b="1" baseline="30000" dirty="0" smtClean="0">
                <a:solidFill>
                  <a:schemeClr val="accent3"/>
                </a:solidFill>
                <a:ea typeface="MS PGothic" charset="0"/>
              </a:rPr>
              <a:t>PM</a:t>
            </a:r>
            <a:endParaRPr lang="en-US" b="1" baseline="30000" dirty="0">
              <a:solidFill>
                <a:schemeClr val="accent3"/>
              </a:solidFill>
              <a:ea typeface="MS PGothic" charset="0"/>
            </a:endParaRPr>
          </a:p>
        </p:txBody>
      </p:sp>
      <p:sp>
        <p:nvSpPr>
          <p:cNvPr id="38" name="Right Arrow 37"/>
          <p:cNvSpPr/>
          <p:nvPr/>
        </p:nvSpPr>
        <p:spPr>
          <a:xfrm>
            <a:off x="3288613" y="2171527"/>
            <a:ext cx="3048000"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Box 38"/>
          <p:cNvSpPr txBox="1"/>
          <p:nvPr/>
        </p:nvSpPr>
        <p:spPr>
          <a:xfrm>
            <a:off x="3788114" y="2292129"/>
            <a:ext cx="1526029" cy="302968"/>
          </a:xfrm>
          <a:prstGeom prst="rect">
            <a:avLst/>
          </a:prstGeom>
          <a:noFill/>
        </p:spPr>
        <p:txBody>
          <a:bodyPr wrap="square" lIns="51417" tIns="25709" rIns="51417" bIns="25709" rtlCol="0">
            <a:spAutoFit/>
          </a:bodyPr>
          <a:lstStyle/>
          <a:p>
            <a:pPr algn="ctr" defTabSz="815893"/>
            <a:r>
              <a:rPr lang="en-US" b="1" dirty="0">
                <a:solidFill>
                  <a:schemeClr val="accent5"/>
                </a:solidFill>
                <a:ea typeface="MS PGothic" charset="0"/>
              </a:rPr>
              <a:t>9</a:t>
            </a:r>
            <a:r>
              <a:rPr lang="en-US" b="1" baseline="30000" dirty="0">
                <a:solidFill>
                  <a:schemeClr val="accent5"/>
                </a:solidFill>
                <a:ea typeface="MS PGothic" charset="0"/>
              </a:rPr>
              <a:t>AM</a:t>
            </a:r>
            <a:r>
              <a:rPr lang="en-US" b="1" dirty="0">
                <a:solidFill>
                  <a:schemeClr val="accent5"/>
                </a:solidFill>
                <a:ea typeface="MS PGothic" charset="0"/>
              </a:rPr>
              <a:t> — 5</a:t>
            </a:r>
            <a:r>
              <a:rPr lang="en-US" b="1" baseline="30000" dirty="0">
                <a:solidFill>
                  <a:schemeClr val="accent5"/>
                </a:solidFill>
                <a:ea typeface="MS PGothic" charset="0"/>
              </a:rPr>
              <a:t>PM</a:t>
            </a:r>
          </a:p>
        </p:txBody>
      </p:sp>
      <p:sp>
        <p:nvSpPr>
          <p:cNvPr id="43" name="Rounded Rectangle 42"/>
          <p:cNvSpPr/>
          <p:nvPr/>
        </p:nvSpPr>
        <p:spPr>
          <a:xfrm>
            <a:off x="8540977" y="1420165"/>
            <a:ext cx="603023" cy="1787954"/>
          </a:xfrm>
          <a:custGeom>
            <a:avLst/>
            <a:gdLst>
              <a:gd name="connsiteX0" fmla="*/ 0 w 904682"/>
              <a:gd name="connsiteY0" fmla="*/ 31501 h 1787434"/>
              <a:gd name="connsiteX1" fmla="*/ 31501 w 904682"/>
              <a:gd name="connsiteY1" fmla="*/ 0 h 1787434"/>
              <a:gd name="connsiteX2" fmla="*/ 873181 w 904682"/>
              <a:gd name="connsiteY2" fmla="*/ 0 h 1787434"/>
              <a:gd name="connsiteX3" fmla="*/ 904682 w 904682"/>
              <a:gd name="connsiteY3" fmla="*/ 31501 h 1787434"/>
              <a:gd name="connsiteX4" fmla="*/ 904682 w 904682"/>
              <a:gd name="connsiteY4" fmla="*/ 1755933 h 1787434"/>
              <a:gd name="connsiteX5" fmla="*/ 873181 w 904682"/>
              <a:gd name="connsiteY5" fmla="*/ 1787434 h 1787434"/>
              <a:gd name="connsiteX6" fmla="*/ 31501 w 904682"/>
              <a:gd name="connsiteY6" fmla="*/ 1787434 h 1787434"/>
              <a:gd name="connsiteX7" fmla="*/ 0 w 904682"/>
              <a:gd name="connsiteY7" fmla="*/ 1755933 h 1787434"/>
              <a:gd name="connsiteX8" fmla="*/ 0 w 904682"/>
              <a:gd name="connsiteY8" fmla="*/ 31501 h 1787434"/>
              <a:gd name="connsiteX0" fmla="*/ 0 w 947175"/>
              <a:gd name="connsiteY0" fmla="*/ 31501 h 1787434"/>
              <a:gd name="connsiteX1" fmla="*/ 31501 w 947175"/>
              <a:gd name="connsiteY1" fmla="*/ 0 h 1787434"/>
              <a:gd name="connsiteX2" fmla="*/ 873181 w 947175"/>
              <a:gd name="connsiteY2" fmla="*/ 0 h 1787434"/>
              <a:gd name="connsiteX3" fmla="*/ 904682 w 947175"/>
              <a:gd name="connsiteY3" fmla="*/ 1755933 h 1787434"/>
              <a:gd name="connsiteX4" fmla="*/ 873181 w 947175"/>
              <a:gd name="connsiteY4" fmla="*/ 1787434 h 1787434"/>
              <a:gd name="connsiteX5" fmla="*/ 31501 w 947175"/>
              <a:gd name="connsiteY5" fmla="*/ 1787434 h 1787434"/>
              <a:gd name="connsiteX6" fmla="*/ 0 w 947175"/>
              <a:gd name="connsiteY6" fmla="*/ 1755933 h 1787434"/>
              <a:gd name="connsiteX7" fmla="*/ 0 w 947175"/>
              <a:gd name="connsiteY7"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 name="connsiteX0" fmla="*/ 0 w 936195"/>
              <a:gd name="connsiteY0" fmla="*/ 31501 h 1787434"/>
              <a:gd name="connsiteX1" fmla="*/ 31501 w 936195"/>
              <a:gd name="connsiteY1" fmla="*/ 0 h 1787434"/>
              <a:gd name="connsiteX2" fmla="*/ 873181 w 936195"/>
              <a:gd name="connsiteY2" fmla="*/ 0 h 1787434"/>
              <a:gd name="connsiteX3" fmla="*/ 873181 w 936195"/>
              <a:gd name="connsiteY3" fmla="*/ 1787434 h 1787434"/>
              <a:gd name="connsiteX4" fmla="*/ 31501 w 936195"/>
              <a:gd name="connsiteY4" fmla="*/ 1787434 h 1787434"/>
              <a:gd name="connsiteX5" fmla="*/ 0 w 936195"/>
              <a:gd name="connsiteY5" fmla="*/ 1755933 h 1787434"/>
              <a:gd name="connsiteX6" fmla="*/ 0 w 936195"/>
              <a:gd name="connsiteY6" fmla="*/ 31501 h 1787434"/>
              <a:gd name="connsiteX0" fmla="*/ 0 w 873181"/>
              <a:gd name="connsiteY0" fmla="*/ 31501 h 1787434"/>
              <a:gd name="connsiteX1" fmla="*/ 31501 w 873181"/>
              <a:gd name="connsiteY1" fmla="*/ 0 h 1787434"/>
              <a:gd name="connsiteX2" fmla="*/ 873181 w 873181"/>
              <a:gd name="connsiteY2" fmla="*/ 0 h 1787434"/>
              <a:gd name="connsiteX3" fmla="*/ 873181 w 873181"/>
              <a:gd name="connsiteY3" fmla="*/ 1787434 h 1787434"/>
              <a:gd name="connsiteX4" fmla="*/ 31501 w 873181"/>
              <a:gd name="connsiteY4" fmla="*/ 1787434 h 1787434"/>
              <a:gd name="connsiteX5" fmla="*/ 0 w 873181"/>
              <a:gd name="connsiteY5" fmla="*/ 1755933 h 1787434"/>
              <a:gd name="connsiteX6" fmla="*/ 0 w 873181"/>
              <a:gd name="connsiteY6" fmla="*/ 31501 h 17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81" h="1787434">
                <a:moveTo>
                  <a:pt x="0" y="31501"/>
                </a:moveTo>
                <a:cubicBezTo>
                  <a:pt x="0" y="14103"/>
                  <a:pt x="14103" y="0"/>
                  <a:pt x="31501" y="0"/>
                </a:cubicBezTo>
                <a:lnTo>
                  <a:pt x="873181" y="0"/>
                </a:lnTo>
                <a:cubicBezTo>
                  <a:pt x="876164" y="805906"/>
                  <a:pt x="876164" y="1070772"/>
                  <a:pt x="873181" y="1787434"/>
                </a:cubicBezTo>
                <a:lnTo>
                  <a:pt x="31501" y="1787434"/>
                </a:lnTo>
                <a:cubicBezTo>
                  <a:pt x="14103" y="1787434"/>
                  <a:pt x="0" y="1773331"/>
                  <a:pt x="0" y="1755933"/>
                </a:cubicBezTo>
                <a:lnTo>
                  <a:pt x="0" y="31501"/>
                </a:lnTo>
                <a:close/>
              </a:path>
            </a:pathLst>
          </a:custGeom>
          <a:gradFill flip="none" rotWithShape="1">
            <a:gsLst>
              <a:gs pos="100000">
                <a:srgbClr val="FFFFFF"/>
              </a:gs>
              <a:gs pos="8000">
                <a:schemeClr val="accent1"/>
              </a:gs>
            </a:gsLst>
            <a:lin ang="0" scaled="1"/>
            <a:tileRect/>
          </a:gradFill>
          <a:ln>
            <a:noFill/>
          </a:ln>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27432" rIns="107281" bIns="164592" numCol="1" spcCol="1270" anchor="t" anchorCtr="0">
            <a:noAutofit/>
          </a:bodyPr>
          <a:lstStyle/>
          <a:p>
            <a:pPr algn="ctr" defTabSz="889000">
              <a:lnSpc>
                <a:spcPct val="90000"/>
              </a:lnSpc>
              <a:spcAft>
                <a:spcPct val="35000"/>
              </a:spcAft>
            </a:pPr>
            <a:endParaRPr lang="en-US" sz="2000" b="1" dirty="0"/>
          </a:p>
        </p:txBody>
      </p:sp>
      <p:sp>
        <p:nvSpPr>
          <p:cNvPr id="41" name="Right Arrow 40"/>
          <p:cNvSpPr/>
          <p:nvPr/>
        </p:nvSpPr>
        <p:spPr>
          <a:xfrm>
            <a:off x="5937707" y="2624603"/>
            <a:ext cx="3048000"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p:cNvSpPr txBox="1"/>
          <p:nvPr/>
        </p:nvSpPr>
        <p:spPr>
          <a:xfrm>
            <a:off x="6482034" y="2745205"/>
            <a:ext cx="1526029" cy="302968"/>
          </a:xfrm>
          <a:prstGeom prst="rect">
            <a:avLst/>
          </a:prstGeom>
          <a:noFill/>
        </p:spPr>
        <p:txBody>
          <a:bodyPr wrap="square" lIns="51417" tIns="25709" rIns="51417" bIns="25709" rtlCol="0">
            <a:spAutoFit/>
          </a:bodyPr>
          <a:lstStyle/>
          <a:p>
            <a:pPr algn="ctr" defTabSz="815893"/>
            <a:r>
              <a:rPr lang="en-US" b="1" dirty="0">
                <a:solidFill>
                  <a:schemeClr val="tx2">
                    <a:lumMod val="65000"/>
                    <a:lumOff val="35000"/>
                  </a:schemeClr>
                </a:solidFill>
                <a:ea typeface="MS PGothic" charset="0"/>
              </a:rPr>
              <a:t>9</a:t>
            </a:r>
            <a:r>
              <a:rPr lang="en-US" b="1" baseline="30000" dirty="0">
                <a:solidFill>
                  <a:schemeClr val="tx2">
                    <a:lumMod val="65000"/>
                    <a:lumOff val="35000"/>
                  </a:schemeClr>
                </a:solidFill>
                <a:ea typeface="MS PGothic" charset="0"/>
              </a:rPr>
              <a:t>AM</a:t>
            </a:r>
            <a:r>
              <a:rPr lang="en-US" b="1" dirty="0">
                <a:solidFill>
                  <a:schemeClr val="tx2">
                    <a:lumMod val="65000"/>
                    <a:lumOff val="35000"/>
                  </a:schemeClr>
                </a:solidFill>
                <a:ea typeface="MS PGothic" charset="0"/>
              </a:rPr>
              <a:t> — 5</a:t>
            </a:r>
            <a:r>
              <a:rPr lang="en-US" b="1" baseline="30000" dirty="0">
                <a:solidFill>
                  <a:schemeClr val="tx2">
                    <a:lumMod val="65000"/>
                    <a:lumOff val="35000"/>
                  </a:schemeClr>
                </a:solidFill>
                <a:ea typeface="MS PGothic" charset="0"/>
              </a:rPr>
              <a:t>PM</a:t>
            </a:r>
          </a:p>
        </p:txBody>
      </p:sp>
      <p:sp>
        <p:nvSpPr>
          <p:cNvPr id="11" name="Rectangle 10"/>
          <p:cNvSpPr/>
          <p:nvPr/>
        </p:nvSpPr>
        <p:spPr>
          <a:xfrm>
            <a:off x="8581287" y="1822790"/>
            <a:ext cx="562713" cy="266700"/>
          </a:xfrm>
          <a:prstGeom prst="rect">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ight Arrow 47"/>
          <p:cNvSpPr/>
          <p:nvPr/>
        </p:nvSpPr>
        <p:spPr>
          <a:xfrm>
            <a:off x="1" y="2624603"/>
            <a:ext cx="1063652" cy="535458"/>
          </a:xfrm>
          <a:prstGeom prst="rightArrow">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ounded Rectangle 48"/>
          <p:cNvSpPr/>
          <p:nvPr/>
        </p:nvSpPr>
        <p:spPr>
          <a:xfrm>
            <a:off x="3324412" y="851646"/>
            <a:ext cx="2517588" cy="440766"/>
          </a:xfrm>
          <a:prstGeom prst="roundRect">
            <a:avLst>
              <a:gd name="adj" fmla="val 3482"/>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0" tIns="0" rIns="0" bIns="64008" numCol="1" spcCol="1270" anchor="ctr" anchorCtr="0">
            <a:noAutofit/>
          </a:bodyPr>
          <a:lstStyle/>
          <a:p>
            <a:pPr algn="ctr" defTabSz="889000">
              <a:lnSpc>
                <a:spcPct val="90000"/>
              </a:lnSpc>
              <a:spcAft>
                <a:spcPct val="35000"/>
              </a:spcAft>
            </a:pPr>
            <a:r>
              <a:rPr lang="en-US" sz="2000" b="1" dirty="0" smtClean="0"/>
              <a:t>New York</a:t>
            </a:r>
            <a:endParaRPr lang="en-US" sz="2000" b="1" dirty="0"/>
          </a:p>
        </p:txBody>
      </p:sp>
      <p:sp>
        <p:nvSpPr>
          <p:cNvPr id="27" name="Rounded Rectangle 26"/>
          <p:cNvSpPr/>
          <p:nvPr/>
        </p:nvSpPr>
        <p:spPr>
          <a:xfrm>
            <a:off x="5946589" y="851646"/>
            <a:ext cx="2517588" cy="440766"/>
          </a:xfrm>
          <a:prstGeom prst="roundRect">
            <a:avLst>
              <a:gd name="adj" fmla="val 3482"/>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0" tIns="0" rIns="0" bIns="64008" numCol="1" spcCol="1270" anchor="ctr" anchorCtr="0">
            <a:noAutofit/>
          </a:bodyPr>
          <a:lstStyle/>
          <a:p>
            <a:pPr algn="ctr" defTabSz="889000">
              <a:lnSpc>
                <a:spcPct val="90000"/>
              </a:lnSpc>
              <a:spcAft>
                <a:spcPct val="35000"/>
              </a:spcAft>
            </a:pPr>
            <a:r>
              <a:rPr lang="en-US" sz="2000" b="1" dirty="0" smtClean="0"/>
              <a:t>Hong Kong</a:t>
            </a:r>
            <a:endParaRPr lang="en-US" sz="2000" b="1" dirty="0"/>
          </a:p>
        </p:txBody>
      </p:sp>
      <p:sp>
        <p:nvSpPr>
          <p:cNvPr id="28" name="Rounded Rectangle 27"/>
          <p:cNvSpPr/>
          <p:nvPr/>
        </p:nvSpPr>
        <p:spPr>
          <a:xfrm>
            <a:off x="694765" y="851646"/>
            <a:ext cx="2517588" cy="440766"/>
          </a:xfrm>
          <a:prstGeom prst="roundRect">
            <a:avLst>
              <a:gd name="adj" fmla="val 3482"/>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0" tIns="0" rIns="0" bIns="64008" numCol="1" spcCol="1270" anchor="ctr" anchorCtr="0">
            <a:noAutofit/>
          </a:bodyPr>
          <a:lstStyle/>
          <a:p>
            <a:pPr algn="ctr" defTabSz="889000">
              <a:lnSpc>
                <a:spcPct val="90000"/>
              </a:lnSpc>
              <a:spcAft>
                <a:spcPct val="35000"/>
              </a:spcAft>
            </a:pPr>
            <a:r>
              <a:rPr lang="en-US" sz="2000" b="1" dirty="0" smtClean="0"/>
              <a:t>Seattle</a:t>
            </a:r>
            <a:endParaRPr lang="en-US" sz="2000" b="1" dirty="0"/>
          </a:p>
        </p:txBody>
      </p:sp>
      <p:sp>
        <p:nvSpPr>
          <p:cNvPr id="31" name="Rounded Rectangle 30"/>
          <p:cNvSpPr/>
          <p:nvPr/>
        </p:nvSpPr>
        <p:spPr>
          <a:xfrm>
            <a:off x="5960285" y="3785614"/>
            <a:ext cx="2558098" cy="374250"/>
          </a:xfrm>
          <a:prstGeom prst="roundRect">
            <a:avLst/>
          </a:prstGeom>
          <a:solidFill>
            <a:schemeClr val="accent2">
              <a:lumMod val="75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algn="ctr" defTabSz="1422400">
              <a:lnSpc>
                <a:spcPct val="90000"/>
              </a:lnSpc>
              <a:spcAft>
                <a:spcPct val="35000"/>
              </a:spcAft>
            </a:pPr>
            <a:r>
              <a:rPr lang="en-US" sz="2000" b="1" dirty="0" smtClean="0"/>
              <a:t>TIER 2</a:t>
            </a:r>
            <a:endParaRPr lang="en-US" sz="2000" b="1" dirty="0"/>
          </a:p>
        </p:txBody>
      </p:sp>
    </p:spTree>
    <p:extLst>
      <p:ext uri="{BB962C8B-B14F-4D97-AF65-F5344CB8AC3E}">
        <p14:creationId xmlns:p14="http://schemas.microsoft.com/office/powerpoint/2010/main" val="3334027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gray">
          <a:xfrm>
            <a:off x="3366650" y="993588"/>
            <a:ext cx="241070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8" name="Rounded Rectangle 17"/>
          <p:cNvSpPr/>
          <p:nvPr/>
        </p:nvSpPr>
        <p:spPr bwMode="gray">
          <a:xfrm>
            <a:off x="6023593" y="993588"/>
            <a:ext cx="241070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25" name="Rounded Rectangle 24"/>
          <p:cNvSpPr/>
          <p:nvPr/>
        </p:nvSpPr>
        <p:spPr>
          <a:xfrm>
            <a:off x="3770060" y="1335353"/>
            <a:ext cx="1603880" cy="1603880"/>
          </a:xfrm>
          <a:prstGeom prst="roundRect">
            <a:avLst>
              <a:gd name="adj" fmla="val 2759"/>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Rounded Rectangle 25"/>
          <p:cNvSpPr/>
          <p:nvPr/>
        </p:nvSpPr>
        <p:spPr>
          <a:xfrm>
            <a:off x="6427003" y="1335353"/>
            <a:ext cx="1603880" cy="1603880"/>
          </a:xfrm>
          <a:prstGeom prst="roundRect">
            <a:avLst>
              <a:gd name="adj" fmla="val 2759"/>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ounded Rectangle 14"/>
          <p:cNvSpPr/>
          <p:nvPr/>
        </p:nvSpPr>
        <p:spPr bwMode="gray">
          <a:xfrm>
            <a:off x="697063" y="993588"/>
            <a:ext cx="241070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24" name="Rounded Rectangle 23"/>
          <p:cNvSpPr/>
          <p:nvPr/>
        </p:nvSpPr>
        <p:spPr>
          <a:xfrm>
            <a:off x="1100474" y="1335353"/>
            <a:ext cx="1603880" cy="1603880"/>
          </a:xfrm>
          <a:prstGeom prst="roundRect">
            <a:avLst>
              <a:gd name="adj" fmla="val 2759"/>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Operational Continuity </a:t>
            </a:r>
            <a:endParaRPr lang="en-US" dirty="0"/>
          </a:p>
        </p:txBody>
      </p:sp>
      <p:sp>
        <p:nvSpPr>
          <p:cNvPr id="5"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12</a:t>
            </a:fld>
            <a:endParaRPr lang="en-US" sz="1100" dirty="0">
              <a:solidFill>
                <a:schemeClr val="accent4"/>
              </a:solidFill>
            </a:endParaRPr>
          </a:p>
        </p:txBody>
      </p:sp>
      <p:pic>
        <p:nvPicPr>
          <p:cNvPr id="14" name="Picture 13" descr="IntuitiveUser-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4119" y="1717636"/>
            <a:ext cx="1075762" cy="987316"/>
          </a:xfrm>
          <a:prstGeom prst="rect">
            <a:avLst/>
          </a:prstGeom>
        </p:spPr>
      </p:pic>
      <p:sp>
        <p:nvSpPr>
          <p:cNvPr id="16" name="TextBox 15"/>
          <p:cNvSpPr txBox="1"/>
          <p:nvPr/>
        </p:nvSpPr>
        <p:spPr>
          <a:xfrm>
            <a:off x="1298802" y="3137640"/>
            <a:ext cx="1207223" cy="790592"/>
          </a:xfrm>
          <a:prstGeom prst="rect">
            <a:avLst/>
          </a:prstGeom>
        </p:spPr>
        <p:txBody>
          <a:bodyPr wrap="none" lIns="51426" tIns="25713" rIns="51426" bIns="25713" rtlCol="0">
            <a:spAutoFit/>
          </a:bodyPr>
          <a:lstStyle/>
          <a:p>
            <a:pPr lvl="0" algn="ctr"/>
            <a:r>
              <a:rPr lang="en-US" sz="2400" dirty="0" smtClean="0">
                <a:solidFill>
                  <a:schemeClr val="accent1"/>
                </a:solidFill>
              </a:rPr>
              <a:t>Shift</a:t>
            </a:r>
            <a:br>
              <a:rPr lang="en-US" sz="2400" dirty="0" smtClean="0">
                <a:solidFill>
                  <a:schemeClr val="accent1"/>
                </a:solidFill>
              </a:rPr>
            </a:br>
            <a:r>
              <a:rPr lang="en-US" sz="2400" dirty="0" smtClean="0">
                <a:solidFill>
                  <a:schemeClr val="accent1"/>
                </a:solidFill>
              </a:rPr>
              <a:t>Overlaps</a:t>
            </a:r>
            <a:endParaRPr lang="en-US" sz="2400" dirty="0">
              <a:solidFill>
                <a:schemeClr val="accent1"/>
              </a:solidFill>
            </a:endParaRPr>
          </a:p>
        </p:txBody>
      </p:sp>
      <p:sp>
        <p:nvSpPr>
          <p:cNvPr id="19" name="TextBox 18"/>
          <p:cNvSpPr txBox="1"/>
          <p:nvPr/>
        </p:nvSpPr>
        <p:spPr>
          <a:xfrm>
            <a:off x="3680576" y="3153799"/>
            <a:ext cx="1782848" cy="1055280"/>
          </a:xfrm>
          <a:prstGeom prst="rect">
            <a:avLst/>
          </a:prstGeom>
        </p:spPr>
        <p:txBody>
          <a:bodyPr wrap="square" lIns="51426" tIns="25713" rIns="51426" bIns="25713" rtlCol="0">
            <a:spAutoFit/>
          </a:bodyPr>
          <a:lstStyle/>
          <a:p>
            <a:pPr lvl="0" algn="ctr" defTabSz="1377950">
              <a:lnSpc>
                <a:spcPct val="90000"/>
              </a:lnSpc>
              <a:spcAft>
                <a:spcPct val="35000"/>
              </a:spcAft>
            </a:pPr>
            <a:r>
              <a:rPr lang="en-US" sz="2400" dirty="0">
                <a:solidFill>
                  <a:schemeClr val="accent1"/>
                </a:solidFill>
              </a:rPr>
              <a:t>Shift Handover Procedures</a:t>
            </a:r>
          </a:p>
        </p:txBody>
      </p:sp>
      <p:sp>
        <p:nvSpPr>
          <p:cNvPr id="20" name="TextBox 19"/>
          <p:cNvSpPr txBox="1"/>
          <p:nvPr/>
        </p:nvSpPr>
        <p:spPr>
          <a:xfrm>
            <a:off x="6337519" y="3153799"/>
            <a:ext cx="1782848" cy="722881"/>
          </a:xfrm>
          <a:prstGeom prst="rect">
            <a:avLst/>
          </a:prstGeom>
        </p:spPr>
        <p:txBody>
          <a:bodyPr wrap="square" lIns="51426" tIns="25713" rIns="51426" bIns="25713" rtlCol="0">
            <a:spAutoFit/>
          </a:bodyPr>
          <a:lstStyle/>
          <a:p>
            <a:pPr lvl="0" algn="ctr" defTabSz="1377950">
              <a:lnSpc>
                <a:spcPct val="90000"/>
              </a:lnSpc>
              <a:spcAft>
                <a:spcPct val="35000"/>
              </a:spcAft>
            </a:pPr>
            <a:r>
              <a:rPr lang="en-US" sz="2400" dirty="0" smtClean="0">
                <a:solidFill>
                  <a:schemeClr val="accent1"/>
                </a:solidFill>
              </a:rPr>
              <a:t>Shift</a:t>
            </a:r>
            <a:br>
              <a:rPr lang="en-US" sz="2400" dirty="0" smtClean="0">
                <a:solidFill>
                  <a:schemeClr val="accent1"/>
                </a:solidFill>
              </a:rPr>
            </a:br>
            <a:r>
              <a:rPr lang="en-US" sz="2400" dirty="0" smtClean="0">
                <a:solidFill>
                  <a:schemeClr val="accent1"/>
                </a:solidFill>
              </a:rPr>
              <a:t>Reports</a:t>
            </a:r>
            <a:endParaRPr lang="en-US" sz="2400" dirty="0">
              <a:solidFill>
                <a:schemeClr val="accent1"/>
              </a:solidFill>
            </a:endParaRPr>
          </a:p>
        </p:txBody>
      </p:sp>
      <p:pic>
        <p:nvPicPr>
          <p:cNvPr id="21" name="Picture 20" descr="group,-mixed-genders-white-4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45346" y="1773437"/>
            <a:ext cx="1332006" cy="756174"/>
          </a:xfrm>
          <a:prstGeom prst="rect">
            <a:avLst/>
          </a:prstGeom>
        </p:spPr>
      </p:pic>
      <p:pic>
        <p:nvPicPr>
          <p:cNvPr id="22" name="Picture 21" descr="document-white-4x.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5415" y="1684135"/>
            <a:ext cx="747056" cy="968406"/>
          </a:xfrm>
          <a:prstGeom prst="rect">
            <a:avLst/>
          </a:prstGeom>
        </p:spPr>
      </p:pic>
    </p:spTree>
    <p:extLst>
      <p:ext uri="{BB962C8B-B14F-4D97-AF65-F5344CB8AC3E}">
        <p14:creationId xmlns:p14="http://schemas.microsoft.com/office/powerpoint/2010/main" val="2810152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gray">
          <a:xfrm>
            <a:off x="525240" y="2215033"/>
            <a:ext cx="8080878" cy="1098177"/>
          </a:xfrm>
          <a:prstGeom prst="roundRect">
            <a:avLst>
              <a:gd name="adj" fmla="val 355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20" name="Rounded Rectangle 19"/>
          <p:cNvSpPr/>
          <p:nvPr/>
        </p:nvSpPr>
        <p:spPr bwMode="gray">
          <a:xfrm>
            <a:off x="525240" y="3458890"/>
            <a:ext cx="8080878" cy="1098177"/>
          </a:xfrm>
          <a:prstGeom prst="roundRect">
            <a:avLst>
              <a:gd name="adj" fmla="val 355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7" name="Rounded Rectangle 16"/>
          <p:cNvSpPr/>
          <p:nvPr/>
        </p:nvSpPr>
        <p:spPr bwMode="gray">
          <a:xfrm>
            <a:off x="525240" y="971176"/>
            <a:ext cx="8080878" cy="1098177"/>
          </a:xfrm>
          <a:prstGeom prst="roundRect">
            <a:avLst>
              <a:gd name="adj" fmla="val 355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7409" name="Title 3"/>
          <p:cNvSpPr>
            <a:spLocks noGrp="1"/>
          </p:cNvSpPr>
          <p:nvPr>
            <p:ph type="title"/>
          </p:nvPr>
        </p:nvSpPr>
        <p:spPr/>
        <p:txBody>
          <a:bodyPr/>
          <a:lstStyle/>
          <a:p>
            <a:r>
              <a:rPr lang="en-US" dirty="0" smtClean="0">
                <a:latin typeface="Calibri" charset="0"/>
              </a:rPr>
              <a:t>Other Process Items </a:t>
            </a:r>
            <a:endParaRPr lang="en-US" sz="1400" dirty="0">
              <a:latin typeface="Calibri" charset="0"/>
            </a:endParaRPr>
          </a:p>
        </p:txBody>
      </p:sp>
      <p:sp>
        <p:nvSpPr>
          <p:cNvPr id="17410" name="Slide Number Placeholder 5"/>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defTabSz="815975" fontAlgn="base">
              <a:spcBef>
                <a:spcPct val="0"/>
              </a:spcBef>
              <a:spcAft>
                <a:spcPct val="0"/>
              </a:spcAft>
            </a:pPr>
            <a:fld id="{FD141914-7297-0948-9988-B239D61B0B95}" type="slidenum">
              <a:rPr lang="en-US" sz="1100">
                <a:solidFill>
                  <a:srgbClr val="C0C0C0"/>
                </a:solidFill>
              </a:rPr>
              <a:pPr defTabSz="815975" fontAlgn="base">
                <a:spcBef>
                  <a:spcPct val="0"/>
                </a:spcBef>
                <a:spcAft>
                  <a:spcPct val="0"/>
                </a:spcAft>
              </a:pPr>
              <a:t>13</a:t>
            </a:fld>
            <a:endParaRPr lang="en-US" sz="1100" dirty="0">
              <a:solidFill>
                <a:srgbClr val="C0C0C0"/>
              </a:solidFill>
            </a:endParaRPr>
          </a:p>
        </p:txBody>
      </p:sp>
      <p:sp>
        <p:nvSpPr>
          <p:cNvPr id="14" name="Content Placeholder 9"/>
          <p:cNvSpPr>
            <a:spLocks noGrp="1"/>
          </p:cNvSpPr>
          <p:nvPr>
            <p:ph sz="quarter" idx="14"/>
          </p:nvPr>
        </p:nvSpPr>
        <p:spPr bwMode="auto">
          <a:xfrm>
            <a:off x="706173" y="994113"/>
            <a:ext cx="6879197" cy="11275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anchor="t" anchorCtr="0" compatLnSpc="1">
            <a:prstTxWarp prst="textNoShape">
              <a:avLst/>
            </a:prstTxWarp>
          </a:bodyPr>
          <a:lstStyle/>
          <a:p>
            <a:pPr marL="0" indent="0" defTabSz="815975" fontAlgn="base">
              <a:spcAft>
                <a:spcPct val="0"/>
              </a:spcAft>
              <a:buNone/>
            </a:pPr>
            <a:r>
              <a:rPr lang="en-US" b="1" dirty="0" smtClean="0">
                <a:solidFill>
                  <a:srgbClr val="5F5F5F"/>
                </a:solidFill>
              </a:rPr>
              <a:t>Involve Outside Groups to Assist</a:t>
            </a:r>
          </a:p>
          <a:p>
            <a:pPr marL="112713" indent="-112713" defTabSz="815975" fontAlgn="base">
              <a:spcBef>
                <a:spcPts val="200"/>
              </a:spcBef>
              <a:spcAft>
                <a:spcPct val="0"/>
              </a:spcAft>
              <a:buClr>
                <a:schemeClr val="accent1"/>
              </a:buClr>
              <a:buFont typeface="Arial" panose="020B0604020202020204" pitchFamily="34" charset="0"/>
              <a:buChar char="•"/>
            </a:pPr>
            <a:r>
              <a:rPr lang="en-US" sz="1600" dirty="0">
                <a:latin typeface="Calibri" charset="0"/>
              </a:rPr>
              <a:t>Business people, IT teams, SMEs</a:t>
            </a:r>
          </a:p>
          <a:p>
            <a:pPr marL="112713" indent="-112713" defTabSz="815975" fontAlgn="base">
              <a:spcBef>
                <a:spcPts val="200"/>
              </a:spcBef>
              <a:spcAft>
                <a:spcPct val="0"/>
              </a:spcAft>
              <a:buClr>
                <a:schemeClr val="accent1"/>
              </a:buClr>
              <a:buFont typeface="Arial" panose="020B0604020202020204" pitchFamily="34" charset="0"/>
              <a:buChar char="•"/>
            </a:pPr>
            <a:r>
              <a:rPr lang="en-US" sz="1600" dirty="0" smtClean="0">
                <a:latin typeface="Calibri" charset="0"/>
              </a:rPr>
              <a:t>Threat modeling, investigations, remediation</a:t>
            </a:r>
            <a:endParaRPr lang="en-US" sz="1400" dirty="0">
              <a:latin typeface="Calibri" charset="0"/>
            </a:endParaRPr>
          </a:p>
        </p:txBody>
      </p:sp>
      <p:sp>
        <p:nvSpPr>
          <p:cNvPr id="15" name="Content Placeholder 9"/>
          <p:cNvSpPr txBox="1">
            <a:spLocks/>
          </p:cNvSpPr>
          <p:nvPr/>
        </p:nvSpPr>
        <p:spPr bwMode="auto">
          <a:xfrm>
            <a:off x="706173" y="2265509"/>
            <a:ext cx="6366572" cy="834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26" tIns="25713" rIns="51426" bIns="25713" numCol="1" anchor="t" anchorCtr="0" compatLnSpc="1">
            <a:prstTxWarp prst="textNoShape">
              <a:avLst/>
            </a:prstTxWarp>
          </a:bodyPr>
          <a:lstStyle>
            <a:lvl1pPr marL="257129" marR="0" indent="-257129" algn="l" defTabSz="816334" rtl="0" eaLnBrk="1" fontAlgn="auto" latinLnBrk="0" hangingPunct="1">
              <a:lnSpc>
                <a:spcPct val="100000"/>
              </a:lnSpc>
              <a:spcBef>
                <a:spcPts val="675"/>
              </a:spcBef>
              <a:spcAft>
                <a:spcPts val="0"/>
              </a:spcAft>
              <a:buClrTx/>
              <a:buSzPct val="80000"/>
              <a:buFontTx/>
              <a:buBlip>
                <a:blip r:embed="rId3"/>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815975" fontAlgn="base">
              <a:spcAft>
                <a:spcPct val="0"/>
              </a:spcAft>
              <a:buNone/>
            </a:pPr>
            <a:r>
              <a:rPr lang="en-US" b="1" dirty="0" smtClean="0">
                <a:solidFill>
                  <a:srgbClr val="5F5F5F"/>
                </a:solidFill>
              </a:rPr>
              <a:t>Incorporate Learnings Into the SOC and Organization</a:t>
            </a:r>
          </a:p>
          <a:p>
            <a:pPr marL="112713" indent="-112713" defTabSz="815975" fontAlgn="base">
              <a:spcBef>
                <a:spcPts val="200"/>
              </a:spcBef>
              <a:spcAft>
                <a:spcPct val="0"/>
              </a:spcAft>
              <a:buClr>
                <a:schemeClr val="accent1"/>
              </a:buClr>
              <a:buFont typeface="Arial" panose="020B0604020202020204" pitchFamily="34" charset="0"/>
              <a:buChar char="•"/>
            </a:pPr>
            <a:r>
              <a:rPr lang="en-US" sz="1600" dirty="0" smtClean="0">
                <a:latin typeface="Calibri" charset="0"/>
              </a:rPr>
              <a:t>Adjust </a:t>
            </a:r>
            <a:r>
              <a:rPr lang="en-US" sz="1600" dirty="0">
                <a:latin typeface="Calibri" charset="0"/>
              </a:rPr>
              <a:t>correlation rules or IT configurations</a:t>
            </a:r>
            <a:r>
              <a:rPr lang="en-US" sz="1600" dirty="0" smtClean="0">
                <a:latin typeface="Calibri" charset="0"/>
              </a:rPr>
              <a:t>,</a:t>
            </a:r>
            <a:br>
              <a:rPr lang="en-US" sz="1600" dirty="0" smtClean="0">
                <a:latin typeface="Calibri" charset="0"/>
              </a:rPr>
            </a:br>
            <a:r>
              <a:rPr lang="en-US" sz="1600" dirty="0" smtClean="0">
                <a:latin typeface="Calibri" charset="0"/>
              </a:rPr>
              <a:t>user </a:t>
            </a:r>
            <a:r>
              <a:rPr lang="en-US" sz="1600" dirty="0">
                <a:latin typeface="Calibri" charset="0"/>
              </a:rPr>
              <a:t>education, change business processes</a:t>
            </a:r>
          </a:p>
          <a:p>
            <a:pPr marL="0" indent="0" defTabSz="815975" fontAlgn="base">
              <a:spcAft>
                <a:spcPct val="0"/>
              </a:spcAft>
              <a:buNone/>
            </a:pPr>
            <a:r>
              <a:rPr lang="en-US" sz="2000" dirty="0" smtClean="0">
                <a:latin typeface="Calibri" charset="0"/>
              </a:rPr>
              <a:t>	</a:t>
            </a:r>
            <a:endParaRPr lang="en-US" sz="1800" dirty="0">
              <a:latin typeface="Calibri" charset="0"/>
            </a:endParaRPr>
          </a:p>
        </p:txBody>
      </p:sp>
      <p:sp>
        <p:nvSpPr>
          <p:cNvPr id="16" name="Content Placeholder 9"/>
          <p:cNvSpPr txBox="1">
            <a:spLocks/>
          </p:cNvSpPr>
          <p:nvPr/>
        </p:nvSpPr>
        <p:spPr bwMode="auto">
          <a:xfrm>
            <a:off x="706173" y="3500742"/>
            <a:ext cx="5188121" cy="10413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26" tIns="25713" rIns="51426" bIns="25713" numCol="1" anchor="t" anchorCtr="0" compatLnSpc="1">
            <a:prstTxWarp prst="textNoShape">
              <a:avLst/>
            </a:prstTxWarp>
          </a:bodyPr>
          <a:lstStyle>
            <a:lvl1pPr marL="257129" marR="0" indent="-257129" algn="l" defTabSz="816334" rtl="0" eaLnBrk="1" fontAlgn="auto" latinLnBrk="0" hangingPunct="1">
              <a:lnSpc>
                <a:spcPct val="100000"/>
              </a:lnSpc>
              <a:spcBef>
                <a:spcPts val="675"/>
              </a:spcBef>
              <a:spcAft>
                <a:spcPts val="0"/>
              </a:spcAft>
              <a:buClrTx/>
              <a:buSzPct val="80000"/>
              <a:buFontTx/>
              <a:buBlip>
                <a:blip r:embed="rId3"/>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815975" fontAlgn="base">
              <a:spcAft>
                <a:spcPct val="0"/>
              </a:spcAft>
              <a:buNone/>
            </a:pPr>
            <a:r>
              <a:rPr lang="en-US" b="1" dirty="0">
                <a:solidFill>
                  <a:srgbClr val="5F5F5F"/>
                </a:solidFill>
              </a:rPr>
              <a:t>Automate </a:t>
            </a:r>
            <a:r>
              <a:rPr lang="en-US" b="1" dirty="0" smtClean="0">
                <a:solidFill>
                  <a:srgbClr val="5F5F5F"/>
                </a:solidFill>
              </a:rPr>
              <a:t>Processes</a:t>
            </a:r>
            <a:endParaRPr lang="en-US" b="1" dirty="0">
              <a:solidFill>
                <a:srgbClr val="5F5F5F"/>
              </a:solidFill>
            </a:endParaRPr>
          </a:p>
          <a:p>
            <a:pPr marL="112713" indent="-112713" defTabSz="815975" fontAlgn="base">
              <a:spcBef>
                <a:spcPts val="200"/>
              </a:spcBef>
              <a:spcAft>
                <a:spcPct val="0"/>
              </a:spcAft>
              <a:buClr>
                <a:schemeClr val="accent1"/>
              </a:buClr>
              <a:buFont typeface="Arial" panose="020B0604020202020204" pitchFamily="34" charset="0"/>
              <a:buChar char="•"/>
            </a:pPr>
            <a:r>
              <a:rPr lang="en-US" sz="1600" dirty="0">
                <a:latin typeface="Calibri" charset="0"/>
              </a:rPr>
              <a:t>Security intelligence platform custom UIs to accelerate investigations  and alerting, ticketing system	</a:t>
            </a:r>
          </a:p>
        </p:txBody>
      </p:sp>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3241" y="3625250"/>
            <a:ext cx="821764" cy="888521"/>
          </a:xfrm>
          <a:prstGeom prst="rect">
            <a:avLst/>
          </a:prstGeom>
        </p:spPr>
      </p:pic>
      <p:pic>
        <p:nvPicPr>
          <p:cNvPr id="2" name="Picture 1" descr="risk-management-blue-4x.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10824" y="2427941"/>
            <a:ext cx="646206" cy="646206"/>
          </a:xfrm>
          <a:prstGeom prst="rect">
            <a:avLst/>
          </a:prstGeom>
        </p:spPr>
      </p:pic>
      <p:pic>
        <p:nvPicPr>
          <p:cNvPr id="3" name="Picture 2" descr="person-blue-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59711" y="1198091"/>
            <a:ext cx="492636" cy="538821"/>
          </a:xfrm>
          <a:prstGeom prst="rect">
            <a:avLst/>
          </a:prstGeom>
        </p:spPr>
      </p:pic>
      <p:pic>
        <p:nvPicPr>
          <p:cNvPr id="4" name="Picture 3" descr="person-lightorange-4.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470586" y="1266693"/>
            <a:ext cx="492636" cy="538821"/>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73990" y="1334001"/>
            <a:ext cx="492636" cy="534644"/>
          </a:xfrm>
          <a:prstGeom prst="rect">
            <a:avLst/>
          </a:prstGeom>
        </p:spPr>
      </p:pic>
    </p:spTree>
    <p:extLst>
      <p:ext uri="{BB962C8B-B14F-4D97-AF65-F5344CB8AC3E}">
        <p14:creationId xmlns:p14="http://schemas.microsoft.com/office/powerpoint/2010/main" val="285623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gray">
          <a:xfrm>
            <a:off x="2644589" y="993588"/>
            <a:ext cx="179294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27" name="Rounded Rectangle 26"/>
          <p:cNvSpPr/>
          <p:nvPr/>
        </p:nvSpPr>
        <p:spPr bwMode="gray">
          <a:xfrm>
            <a:off x="642471" y="993588"/>
            <a:ext cx="179294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29" name="Rounded Rectangle 28"/>
          <p:cNvSpPr/>
          <p:nvPr/>
        </p:nvSpPr>
        <p:spPr bwMode="gray">
          <a:xfrm>
            <a:off x="6648824" y="993588"/>
            <a:ext cx="179294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23" name="Rounded Rectangle 22"/>
          <p:cNvSpPr/>
          <p:nvPr/>
        </p:nvSpPr>
        <p:spPr bwMode="gray">
          <a:xfrm>
            <a:off x="4646707" y="993588"/>
            <a:ext cx="179294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7409" name="Title 3"/>
          <p:cNvSpPr>
            <a:spLocks noGrp="1"/>
          </p:cNvSpPr>
          <p:nvPr>
            <p:ph type="title"/>
          </p:nvPr>
        </p:nvSpPr>
        <p:spPr>
          <a:xfrm>
            <a:off x="6927" y="-45891"/>
            <a:ext cx="9144000" cy="857250"/>
          </a:xfrm>
        </p:spPr>
        <p:txBody>
          <a:bodyPr/>
          <a:lstStyle/>
          <a:p>
            <a:r>
              <a:rPr lang="en-US" dirty="0" smtClean="0">
                <a:latin typeface="Calibri" charset="0"/>
              </a:rPr>
              <a:t>Demonstrate SOC Value</a:t>
            </a:r>
            <a:endParaRPr lang="en-US" sz="1800" dirty="0">
              <a:solidFill>
                <a:srgbClr val="FF0000"/>
              </a:solidFill>
              <a:latin typeface="Calibri" charset="0"/>
            </a:endParaRPr>
          </a:p>
        </p:txBody>
      </p:sp>
      <p:sp>
        <p:nvSpPr>
          <p:cNvPr id="17410" name="Slide Number Placeholder 5"/>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defTabSz="815975" fontAlgn="base">
              <a:spcBef>
                <a:spcPct val="0"/>
              </a:spcBef>
              <a:spcAft>
                <a:spcPct val="0"/>
              </a:spcAft>
            </a:pPr>
            <a:fld id="{FD141914-7297-0948-9988-B239D61B0B95}" type="slidenum">
              <a:rPr lang="en-US" sz="1100">
                <a:solidFill>
                  <a:srgbClr val="C0C0C0"/>
                </a:solidFill>
              </a:rPr>
              <a:pPr defTabSz="815975" fontAlgn="base">
                <a:spcBef>
                  <a:spcPct val="0"/>
                </a:spcBef>
                <a:spcAft>
                  <a:spcPct val="0"/>
                </a:spcAft>
              </a:pPr>
              <a:t>14</a:t>
            </a:fld>
            <a:endParaRPr lang="en-US" sz="1100" dirty="0">
              <a:solidFill>
                <a:srgbClr val="C0C0C0"/>
              </a:solidFill>
            </a:endParaRPr>
          </a:p>
        </p:txBody>
      </p:sp>
      <p:sp>
        <p:nvSpPr>
          <p:cNvPr id="2" name="TextBox 1"/>
          <p:cNvSpPr txBox="1"/>
          <p:nvPr/>
        </p:nvSpPr>
        <p:spPr>
          <a:xfrm>
            <a:off x="2724912" y="3145119"/>
            <a:ext cx="1632294" cy="720829"/>
          </a:xfrm>
          <a:prstGeom prst="rect">
            <a:avLst/>
          </a:prstGeom>
        </p:spPr>
        <p:txBody>
          <a:bodyPr wrap="square" lIns="51426" tIns="25713" rIns="51426" bIns="25713" rtlCol="0">
            <a:spAutoFit/>
          </a:bodyPr>
          <a:lstStyle/>
          <a:p>
            <a:pPr lvl="0" algn="ctr" defTabSz="400050">
              <a:lnSpc>
                <a:spcPct val="90000"/>
              </a:lnSpc>
              <a:spcAft>
                <a:spcPct val="35000"/>
              </a:spcAft>
            </a:pPr>
            <a:r>
              <a:rPr lang="en-US" b="1" dirty="0">
                <a:solidFill>
                  <a:srgbClr val="5F5F5F"/>
                </a:solidFill>
              </a:rPr>
              <a:t>Metrics on events/</a:t>
            </a:r>
            <a:r>
              <a:rPr lang="en-US" b="1" dirty="0" smtClean="0">
                <a:solidFill>
                  <a:srgbClr val="5F5F5F"/>
                </a:solidFill>
              </a:rPr>
              <a:t>tickets, resolution </a:t>
            </a:r>
            <a:r>
              <a:rPr lang="en-US" b="1" dirty="0">
                <a:solidFill>
                  <a:srgbClr val="5F5F5F"/>
                </a:solidFill>
              </a:rPr>
              <a:t>time</a:t>
            </a:r>
          </a:p>
        </p:txBody>
      </p:sp>
      <p:sp>
        <p:nvSpPr>
          <p:cNvPr id="3" name="TextBox 2"/>
          <p:cNvSpPr txBox="1"/>
          <p:nvPr/>
        </p:nvSpPr>
        <p:spPr>
          <a:xfrm>
            <a:off x="6887883" y="3145119"/>
            <a:ext cx="1314824" cy="790592"/>
          </a:xfrm>
          <a:prstGeom prst="rect">
            <a:avLst/>
          </a:prstGeom>
        </p:spPr>
        <p:txBody>
          <a:bodyPr wrap="square" lIns="51426" tIns="25713" rIns="51426" bIns="25713" rtlCol="0">
            <a:spAutoFit/>
          </a:bodyPr>
          <a:lstStyle/>
          <a:p>
            <a:pPr algn="ctr"/>
            <a:r>
              <a:rPr lang="en-US" b="1" dirty="0">
                <a:solidFill>
                  <a:srgbClr val="5F5F5F"/>
                </a:solidFill>
              </a:rPr>
              <a:t>Show reduced business risk via </a:t>
            </a:r>
            <a:r>
              <a:rPr lang="en-US" b="1" dirty="0" smtClean="0">
                <a:solidFill>
                  <a:srgbClr val="5F5F5F"/>
                </a:solidFill>
              </a:rPr>
              <a:t>KPIs</a:t>
            </a:r>
            <a:endParaRPr lang="en-US" b="1" dirty="0">
              <a:solidFill>
                <a:srgbClr val="5F5F5F"/>
              </a:solidFill>
            </a:endParaRPr>
          </a:p>
        </p:txBody>
      </p:sp>
      <p:sp>
        <p:nvSpPr>
          <p:cNvPr id="4" name="TextBox 3"/>
          <p:cNvSpPr txBox="1"/>
          <p:nvPr/>
        </p:nvSpPr>
        <p:spPr>
          <a:xfrm>
            <a:off x="4826473" y="3145119"/>
            <a:ext cx="1433408" cy="1036813"/>
          </a:xfrm>
          <a:prstGeom prst="rect">
            <a:avLst/>
          </a:prstGeom>
        </p:spPr>
        <p:txBody>
          <a:bodyPr wrap="square" lIns="51426" tIns="25713" rIns="51426" bIns="25713" rtlCol="0">
            <a:spAutoFit/>
          </a:bodyPr>
          <a:lstStyle/>
          <a:p>
            <a:pPr lvl="0" algn="ctr"/>
            <a:r>
              <a:rPr lang="en-US" b="1" dirty="0">
                <a:solidFill>
                  <a:srgbClr val="5F5F5F"/>
                </a:solidFill>
              </a:rPr>
              <a:t>Regular communication to execs and rest of </a:t>
            </a:r>
            <a:r>
              <a:rPr lang="en-US" b="1" dirty="0" smtClean="0">
                <a:solidFill>
                  <a:srgbClr val="5F5F5F"/>
                </a:solidFill>
              </a:rPr>
              <a:t>org</a:t>
            </a:r>
            <a:endParaRPr lang="en-US" b="1" dirty="0">
              <a:solidFill>
                <a:srgbClr val="5F5F5F"/>
              </a:solidFill>
            </a:endParaRPr>
          </a:p>
        </p:txBody>
      </p:sp>
      <p:sp>
        <p:nvSpPr>
          <p:cNvPr id="5" name="TextBox 4"/>
          <p:cNvSpPr txBox="1"/>
          <p:nvPr/>
        </p:nvSpPr>
        <p:spPr>
          <a:xfrm>
            <a:off x="1001060" y="3145119"/>
            <a:ext cx="1075764" cy="790592"/>
          </a:xfrm>
          <a:prstGeom prst="rect">
            <a:avLst/>
          </a:prstGeom>
        </p:spPr>
        <p:txBody>
          <a:bodyPr wrap="square" lIns="51426" tIns="25713" rIns="51426" bIns="25713" rtlCol="0">
            <a:spAutoFit/>
          </a:bodyPr>
          <a:lstStyle/>
          <a:p>
            <a:pPr lvl="0" algn="ctr"/>
            <a:r>
              <a:rPr lang="en-US" b="1" dirty="0">
                <a:solidFill>
                  <a:srgbClr val="5F5F5F"/>
                </a:solidFill>
              </a:rPr>
              <a:t>Anecdotes of threats </a:t>
            </a:r>
            <a:r>
              <a:rPr lang="en-US" b="1" dirty="0" smtClean="0">
                <a:solidFill>
                  <a:srgbClr val="5F5F5F"/>
                </a:solidFill>
              </a:rPr>
              <a:t>defeated</a:t>
            </a:r>
            <a:endParaRPr lang="en-US" b="1" dirty="0">
              <a:solidFill>
                <a:srgbClr val="5F5F5F"/>
              </a:solidFill>
            </a:endParaRPr>
          </a:p>
        </p:txBody>
      </p:sp>
      <p:pic>
        <p:nvPicPr>
          <p:cNvPr id="6" name="Picture 5" descr="attacker,-general-gray-4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4458" y="1557619"/>
            <a:ext cx="1008966" cy="1072028"/>
          </a:xfrm>
          <a:prstGeom prst="rect">
            <a:avLst/>
          </a:prstGeom>
        </p:spPr>
      </p:pic>
      <p:grpSp>
        <p:nvGrpSpPr>
          <p:cNvPr id="18" name="Group 17"/>
          <p:cNvGrpSpPr/>
          <p:nvPr/>
        </p:nvGrpSpPr>
        <p:grpSpPr>
          <a:xfrm>
            <a:off x="5107643" y="1610206"/>
            <a:ext cx="951006" cy="862557"/>
            <a:chOff x="5070288" y="1610206"/>
            <a:chExt cx="951006" cy="862557"/>
          </a:xfrm>
        </p:grpSpPr>
        <p:pic>
          <p:nvPicPr>
            <p:cNvPr id="17" name="Picture 16" descr="envelope-green-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70288" y="1987176"/>
              <a:ext cx="679822" cy="485587"/>
            </a:xfrm>
            <a:prstGeom prst="rect">
              <a:avLst/>
            </a:prstGeom>
          </p:spPr>
        </p:pic>
        <p:pic>
          <p:nvPicPr>
            <p:cNvPr id="9" name="Picture 8" descr="telephone-lightorang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46060" y="1610206"/>
              <a:ext cx="575234" cy="781242"/>
            </a:xfrm>
            <a:prstGeom prst="rect">
              <a:avLst/>
            </a:prstGeom>
          </p:spPr>
        </p:pic>
      </p:grpSp>
      <p:pic>
        <p:nvPicPr>
          <p:cNvPr id="10" name="Picture 9" descr="richer-analytics-experience-orange-4x.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35169" y="1587498"/>
            <a:ext cx="1011780" cy="997326"/>
          </a:xfrm>
          <a:prstGeom prst="rect">
            <a:avLst/>
          </a:prstGeom>
        </p:spPr>
      </p:pic>
      <p:pic>
        <p:nvPicPr>
          <p:cNvPr id="15" name="Picture 14" descr="simple-dashboard-blue-4x.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39162" y="1561353"/>
            <a:ext cx="1012264" cy="1012264"/>
          </a:xfrm>
          <a:prstGeom prst="rect">
            <a:avLst/>
          </a:prstGeom>
        </p:spPr>
      </p:pic>
    </p:spTree>
    <p:extLst>
      <p:ext uri="{BB962C8B-B14F-4D97-AF65-F5344CB8AC3E}">
        <p14:creationId xmlns:p14="http://schemas.microsoft.com/office/powerpoint/2010/main" val="217243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People</a:t>
            </a:r>
            <a:endParaRPr lang="en-US" dirty="0">
              <a:solidFill>
                <a:srgbClr val="FF0000"/>
              </a:solidFill>
            </a:endParaRPr>
          </a:p>
        </p:txBody>
      </p:sp>
    </p:spTree>
    <p:extLst>
      <p:ext uri="{BB962C8B-B14F-4D97-AF65-F5344CB8AC3E}">
        <p14:creationId xmlns:p14="http://schemas.microsoft.com/office/powerpoint/2010/main" val="442178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dirty="0" smtClean="0">
                <a:latin typeface="Calibri" charset="0"/>
              </a:rPr>
              <a:t>Types of People</a:t>
            </a:r>
            <a:endParaRPr lang="en-US" dirty="0">
              <a:latin typeface="Calibri" charset="0"/>
            </a:endParaRPr>
          </a:p>
        </p:txBody>
      </p:sp>
      <p:sp>
        <p:nvSpPr>
          <p:cNvPr id="17410" name="Slide Number Placeholder 5"/>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defTabSz="815975" fontAlgn="base">
              <a:spcBef>
                <a:spcPct val="0"/>
              </a:spcBef>
              <a:spcAft>
                <a:spcPct val="0"/>
              </a:spcAft>
            </a:pPr>
            <a:fld id="{FD141914-7297-0948-9988-B239D61B0B95}" type="slidenum">
              <a:rPr lang="en-US" sz="1100">
                <a:solidFill>
                  <a:srgbClr val="C0C0C0"/>
                </a:solidFill>
              </a:rPr>
              <a:pPr defTabSz="815975" fontAlgn="base">
                <a:spcBef>
                  <a:spcPct val="0"/>
                </a:spcBef>
                <a:spcAft>
                  <a:spcPct val="0"/>
                </a:spcAft>
              </a:pPr>
              <a:t>16</a:t>
            </a:fld>
            <a:endParaRPr lang="en-US" sz="1100" dirty="0">
              <a:solidFill>
                <a:srgbClr val="C0C0C0"/>
              </a:solidFill>
            </a:endParaRPr>
          </a:p>
        </p:txBody>
      </p:sp>
      <p:sp>
        <p:nvSpPr>
          <p:cNvPr id="5" name="Content Placeholder 9"/>
          <p:cNvSpPr>
            <a:spLocks noGrp="1"/>
          </p:cNvSpPr>
          <p:nvPr>
            <p:ph sz="quarter" idx="14"/>
          </p:nvPr>
        </p:nvSpPr>
        <p:spPr bwMode="auto">
          <a:xfrm>
            <a:off x="214268" y="956235"/>
            <a:ext cx="8715465" cy="574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anchor="t" anchorCtr="0" compatLnSpc="1">
            <a:prstTxWarp prst="textNoShape">
              <a:avLst/>
            </a:prstTxWarp>
          </a:bodyPr>
          <a:lstStyle/>
          <a:p>
            <a:pPr marL="0" lvl="1" indent="0" algn="ctr" defTabSz="815975" fontAlgn="base">
              <a:spcBef>
                <a:spcPts val="675"/>
              </a:spcBef>
              <a:spcAft>
                <a:spcPct val="0"/>
              </a:spcAft>
              <a:buSzPct val="80000"/>
              <a:buNone/>
            </a:pPr>
            <a:r>
              <a:rPr lang="en-US" sz="2000" b="1" dirty="0">
                <a:solidFill>
                  <a:srgbClr val="5F5F5F"/>
                </a:solidFill>
                <a:latin typeface="Calibri" charset="0"/>
              </a:rPr>
              <a:t>M</a:t>
            </a:r>
            <a:r>
              <a:rPr lang="en-US" sz="2000" b="1" dirty="0" smtClean="0">
                <a:solidFill>
                  <a:srgbClr val="5F5F5F"/>
                </a:solidFill>
                <a:latin typeface="Calibri" charset="0"/>
              </a:rPr>
              <a:t>ultiple roles with different </a:t>
            </a:r>
            <a:r>
              <a:rPr lang="en-US" sz="2000" b="1" dirty="0">
                <a:solidFill>
                  <a:srgbClr val="5F5F5F"/>
                </a:solidFill>
                <a:latin typeface="Calibri" charset="0"/>
              </a:rPr>
              <a:t>background, skills, pay levels, </a:t>
            </a:r>
            <a:r>
              <a:rPr lang="en-US" sz="2000" b="1" dirty="0" smtClean="0">
                <a:solidFill>
                  <a:srgbClr val="5F5F5F"/>
                </a:solidFill>
                <a:latin typeface="Calibri" charset="0"/>
              </a:rPr>
              <a:t>personalities</a:t>
            </a:r>
            <a:endParaRPr lang="en-US" sz="1800" b="1" dirty="0">
              <a:solidFill>
                <a:srgbClr val="5F5F5F"/>
              </a:solidFill>
              <a:latin typeface="Calibri" charset="0"/>
            </a:endParaRPr>
          </a:p>
        </p:txBody>
      </p:sp>
      <p:graphicFrame>
        <p:nvGraphicFramePr>
          <p:cNvPr id="4" name="Diagram 3"/>
          <p:cNvGraphicFramePr/>
          <p:nvPr>
            <p:extLst>
              <p:ext uri="{D42A27DB-BD31-4B8C-83A1-F6EECF244321}">
                <p14:modId xmlns:p14="http://schemas.microsoft.com/office/powerpoint/2010/main" val="2402332922"/>
              </p:ext>
            </p:extLst>
          </p:nvPr>
        </p:nvGraphicFramePr>
        <p:xfrm>
          <a:off x="240344" y="1366989"/>
          <a:ext cx="8744329" cy="1826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9"/>
          <p:cNvSpPr txBox="1">
            <a:spLocks/>
          </p:cNvSpPr>
          <p:nvPr/>
        </p:nvSpPr>
        <p:spPr bwMode="auto">
          <a:xfrm>
            <a:off x="696558" y="3401625"/>
            <a:ext cx="8096335" cy="1366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26" tIns="25713" rIns="51426" bIns="25713" numCol="1" anchor="t" anchorCtr="0" compatLnSpc="1">
            <a:prstTxWarp prst="textNoShape">
              <a:avLst/>
            </a:prstTxWarp>
          </a:bodyPr>
          <a:lstStyle>
            <a:lvl1pPr marL="257129" marR="0" indent="-257129" algn="l" defTabSz="816334" rtl="0" eaLnBrk="1" fontAlgn="auto" latinLnBrk="0" hangingPunct="1">
              <a:lnSpc>
                <a:spcPct val="100000"/>
              </a:lnSpc>
              <a:spcBef>
                <a:spcPts val="675"/>
              </a:spcBef>
              <a:spcAft>
                <a:spcPts val="0"/>
              </a:spcAft>
              <a:buClrTx/>
              <a:buSzPct val="80000"/>
              <a:buFontTx/>
              <a:buBlip>
                <a:blip r:embed="rId8"/>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1450" indent="-171450" defTabSz="815975" fontAlgn="base">
              <a:spcAft>
                <a:spcPct val="0"/>
              </a:spcAft>
            </a:pPr>
            <a:r>
              <a:rPr lang="en-US" sz="2000" dirty="0" smtClean="0">
                <a:latin typeface="Calibri" charset="0"/>
              </a:rPr>
              <a:t>On-the-job training and mentoring, and external training &amp; certifications</a:t>
            </a:r>
          </a:p>
          <a:p>
            <a:pPr marL="171450" indent="-171450" defTabSz="815975" fontAlgn="base">
              <a:spcAft>
                <a:spcPct val="0"/>
              </a:spcAft>
            </a:pPr>
            <a:r>
              <a:rPr lang="en-US" sz="2000" dirty="0" smtClean="0">
                <a:latin typeface="Calibri" charset="0"/>
              </a:rPr>
              <a:t>Need motivation via promotion path and challenging work</a:t>
            </a:r>
          </a:p>
          <a:p>
            <a:pPr marL="171450" indent="-171450" defTabSz="815975" fontAlgn="base">
              <a:spcAft>
                <a:spcPct val="0"/>
              </a:spcAft>
            </a:pPr>
            <a:r>
              <a:rPr lang="en-US" sz="2000" dirty="0" smtClean="0">
                <a:latin typeface="Calibri" charset="0"/>
              </a:rPr>
              <a:t>Operating hours and SOC scope play key role in driving headcount</a:t>
            </a:r>
          </a:p>
        </p:txBody>
      </p:sp>
    </p:spTree>
    <p:extLst>
      <p:ext uri="{BB962C8B-B14F-4D97-AF65-F5344CB8AC3E}">
        <p14:creationId xmlns:p14="http://schemas.microsoft.com/office/powerpoint/2010/main" val="3013594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EC3E9CF1-D74C-C84C-BFDE-2F04DF0BE563}" type="slidenum">
              <a:rPr lang="en-US" smtClean="0"/>
              <a:pPr>
                <a:defRPr/>
              </a:pPr>
              <a:t>17</a:t>
            </a:fld>
            <a:endParaRPr lang="en-US" dirty="0"/>
          </a:p>
        </p:txBody>
      </p:sp>
      <p:sp>
        <p:nvSpPr>
          <p:cNvPr id="3" name="Title 2"/>
          <p:cNvSpPr>
            <a:spLocks noGrp="1"/>
          </p:cNvSpPr>
          <p:nvPr>
            <p:ph type="title"/>
          </p:nvPr>
        </p:nvSpPr>
        <p:spPr>
          <a:xfrm>
            <a:off x="0" y="0"/>
            <a:ext cx="9144000" cy="857250"/>
          </a:xfrm>
        </p:spPr>
        <p:txBody>
          <a:bodyPr/>
          <a:lstStyle/>
          <a:p>
            <a:r>
              <a:rPr lang="en-US" dirty="0" smtClean="0"/>
              <a:t>Different Skillsets Needed</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932571772"/>
              </p:ext>
            </p:extLst>
          </p:nvPr>
        </p:nvGraphicFramePr>
        <p:xfrm>
          <a:off x="212912" y="863282"/>
          <a:ext cx="8718176" cy="3622624"/>
        </p:xfrm>
        <a:graphic>
          <a:graphicData uri="http://schemas.openxmlformats.org/drawingml/2006/table">
            <a:tbl>
              <a:tblPr firstRow="1" bandRow="1">
                <a:tableStyleId>{5940675A-B579-460E-94D1-54222C63F5DA}</a:tableStyleId>
              </a:tblPr>
              <a:tblGrid>
                <a:gridCol w="1645979"/>
                <a:gridCol w="7072197"/>
              </a:tblGrid>
              <a:tr h="481424">
                <a:tc>
                  <a:txBody>
                    <a:bodyPr/>
                    <a:lstStyle/>
                    <a:p>
                      <a:pPr algn="ctr"/>
                      <a:r>
                        <a:rPr lang="en-US" b="1" dirty="0" smtClean="0">
                          <a:solidFill>
                            <a:schemeClr val="bg1"/>
                          </a:solidFill>
                        </a:rPr>
                        <a:t>Role/Title</a:t>
                      </a:r>
                      <a:endParaRPr lang="en-US" b="1" dirty="0">
                        <a:solidFill>
                          <a:schemeClr val="bg1"/>
                        </a:solidFill>
                      </a:endParaRPr>
                    </a:p>
                  </a:txBody>
                  <a:tcPr anchor="ctr">
                    <a:lnL w="6350" cap="flat" cmpd="sng" algn="ctr">
                      <a:solidFill>
                        <a:srgbClr val="000000"/>
                      </a:solidFill>
                      <a:prstDash val="solid"/>
                      <a:round/>
                      <a:headEnd type="none" w="med" len="med"/>
                      <a:tailEnd type="none" w="med" len="med"/>
                    </a:lnL>
                    <a:lnR w="9525" cap="flat" cmpd="sng" algn="ctr">
                      <a:solidFill>
                        <a:srgbClr val="EBEBEB">
                          <a:lumMod val="75000"/>
                        </a:srgb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b="1" dirty="0" smtClean="0">
                          <a:solidFill>
                            <a:schemeClr val="bg1"/>
                          </a:solidFill>
                        </a:rPr>
                        <a:t>Desired</a:t>
                      </a:r>
                      <a:r>
                        <a:rPr lang="en-US" b="1" baseline="0" dirty="0" smtClean="0">
                          <a:solidFill>
                            <a:schemeClr val="bg1"/>
                          </a:solidFill>
                        </a:rPr>
                        <a:t> S</a:t>
                      </a:r>
                      <a:r>
                        <a:rPr lang="en-US" b="1" dirty="0" smtClean="0">
                          <a:solidFill>
                            <a:schemeClr val="bg1"/>
                          </a:solidFill>
                        </a:rPr>
                        <a:t>kills</a:t>
                      </a:r>
                      <a:endParaRPr lang="en-US" b="1" dirty="0">
                        <a:solidFill>
                          <a:schemeClr val="bg1"/>
                        </a:solidFill>
                      </a:endParaRPr>
                    </a:p>
                  </a:txBody>
                  <a:tcPr anchor="ctr">
                    <a:lnL w="9525" cap="flat" cmpd="sng" algn="ctr">
                      <a:solidFill>
                        <a:srgbClr val="EBEBEB">
                          <a:lumMod val="75000"/>
                        </a:srgb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14061">
                <a:tc>
                  <a:txBody>
                    <a:bodyPr/>
                    <a:lstStyle/>
                    <a:p>
                      <a:pPr algn="ctr"/>
                      <a:r>
                        <a:rPr lang="en-US" sz="1600" b="1" dirty="0" smtClean="0">
                          <a:solidFill>
                            <a:schemeClr val="accent1"/>
                          </a:solidFill>
                        </a:rPr>
                        <a:t>Tier 1 Analyst</a:t>
                      </a:r>
                      <a:endParaRPr lang="en-US" b="1" dirty="0">
                        <a:solidFill>
                          <a:schemeClr val="accent1"/>
                        </a:solidFill>
                      </a:endParaRPr>
                    </a:p>
                  </a:txBody>
                  <a:tcPr>
                    <a:lnL w="6350" cap="flat" cmpd="sng" algn="ctr">
                      <a:solidFill>
                        <a:srgbClr val="000000"/>
                      </a:solidFill>
                      <a:prstDash val="solid"/>
                      <a:round/>
                      <a:headEnd type="none" w="med" len="med"/>
                      <a:tailEnd type="none" w="med" len="med"/>
                    </a:lnL>
                    <a:lnR w="9525" cap="flat" cmpd="sng" algn="ctr">
                      <a:solidFill>
                        <a:srgbClr val="EBEBEB">
                          <a:lumMod val="75000"/>
                        </a:srgbClr>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Few years in security, basic knowledge</a:t>
                      </a:r>
                      <a:r>
                        <a:rPr lang="en-US" baseline="0" dirty="0" smtClean="0"/>
                        <a:t> of systems and networking</a:t>
                      </a:r>
                      <a:endParaRPr lang="en-US" dirty="0"/>
                    </a:p>
                  </a:txBody>
                  <a:tcPr>
                    <a:lnL w="9525" cap="flat" cmpd="sng" algn="ctr">
                      <a:solidFill>
                        <a:srgbClr val="EBEBEB">
                          <a:lumMod val="75000"/>
                        </a:srgbClr>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r>
              <a:tr h="684956">
                <a:tc>
                  <a:txBody>
                    <a:bodyPr/>
                    <a:lstStyle/>
                    <a:p>
                      <a:pPr algn="ctr"/>
                      <a:r>
                        <a:rPr lang="en-US" sz="1600" b="1" dirty="0" smtClean="0">
                          <a:solidFill>
                            <a:schemeClr val="accent1"/>
                          </a:solidFill>
                        </a:rPr>
                        <a:t>Tier 2 Analyst</a:t>
                      </a:r>
                      <a:endParaRPr lang="en-US" b="1" dirty="0">
                        <a:solidFill>
                          <a:schemeClr val="accent1"/>
                        </a:solidFill>
                      </a:endParaRPr>
                    </a:p>
                  </a:txBody>
                  <a:tcPr>
                    <a:lnL w="6350" cap="flat" cmpd="sng" algn="ctr">
                      <a:solidFill>
                        <a:srgbClr val="000000"/>
                      </a:solidFill>
                      <a:prstDash val="solid"/>
                      <a:round/>
                      <a:headEnd type="none" w="med" len="med"/>
                      <a:tailEnd type="none" w="med" len="med"/>
                    </a:lnL>
                    <a:lnR w="9525" cap="flat" cmpd="sng" algn="ctr">
                      <a:solidFill>
                        <a:srgbClr val="EBEBEB">
                          <a:lumMod val="75000"/>
                        </a:srgbClr>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Former</a:t>
                      </a:r>
                      <a:r>
                        <a:rPr lang="en-US" baseline="0" dirty="0" smtClean="0"/>
                        <a:t> Tier 1 experience, deeper knowledge of security tools, strong networking / system / application experience, packet analysis, incident response tools</a:t>
                      </a:r>
                      <a:endParaRPr lang="en-US" dirty="0"/>
                    </a:p>
                  </a:txBody>
                  <a:tcPr>
                    <a:lnL w="9525" cap="flat" cmpd="sng" algn="ctr">
                      <a:solidFill>
                        <a:srgbClr val="EBEBEB">
                          <a:lumMod val="75000"/>
                        </a:srgbClr>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r>
              <a:tr h="614061">
                <a:tc>
                  <a:txBody>
                    <a:bodyPr/>
                    <a:lstStyle/>
                    <a:p>
                      <a:pPr algn="ctr"/>
                      <a:r>
                        <a:rPr lang="en-US" sz="1600" b="1" dirty="0" smtClean="0">
                          <a:solidFill>
                            <a:schemeClr val="accent1"/>
                          </a:solidFill>
                        </a:rPr>
                        <a:t>Tier 3 Analyst</a:t>
                      </a:r>
                      <a:endParaRPr lang="en-US" b="1" dirty="0">
                        <a:solidFill>
                          <a:schemeClr val="accent1"/>
                        </a:solidFill>
                      </a:endParaRPr>
                    </a:p>
                  </a:txBody>
                  <a:tcPr>
                    <a:lnL w="6350" cap="flat" cmpd="sng" algn="ctr">
                      <a:solidFill>
                        <a:srgbClr val="000000"/>
                      </a:solidFill>
                      <a:prstDash val="solid"/>
                      <a:round/>
                      <a:headEnd type="none" w="med" len="med"/>
                      <a:tailEnd type="none" w="med" len="med"/>
                    </a:lnL>
                    <a:lnR w="9525" cap="flat" cmpd="sng" algn="ctr">
                      <a:solidFill>
                        <a:srgbClr val="EBEBEB">
                          <a:lumMod val="75000"/>
                        </a:srgbClr>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All the above +</a:t>
                      </a:r>
                      <a:r>
                        <a:rPr lang="en-US" baseline="0" dirty="0" smtClean="0"/>
                        <a:t> </a:t>
                      </a:r>
                      <a:r>
                        <a:rPr lang="en-US" dirty="0" smtClean="0"/>
                        <a:t>can</a:t>
                      </a:r>
                      <a:r>
                        <a:rPr lang="en-US" baseline="0" dirty="0" smtClean="0"/>
                        <a:t> adjust the security intelligence platform</a:t>
                      </a:r>
                      <a:r>
                        <a:rPr lang="en-US" dirty="0" smtClean="0"/>
                        <a:t>,</a:t>
                      </a:r>
                      <a:r>
                        <a:rPr lang="en-US" baseline="0" dirty="0" smtClean="0"/>
                        <a:t> knows reverse engineering/threat intelligence/forensics</a:t>
                      </a:r>
                      <a:endParaRPr lang="en-US" dirty="0"/>
                    </a:p>
                  </a:txBody>
                  <a:tcPr>
                    <a:lnL w="9525" cap="flat" cmpd="sng" algn="ctr">
                      <a:solidFill>
                        <a:srgbClr val="EBEBEB">
                          <a:lumMod val="75000"/>
                        </a:srgbClr>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r>
              <a:tr h="614061">
                <a:tc>
                  <a:txBody>
                    <a:bodyPr/>
                    <a:lstStyle/>
                    <a:p>
                      <a:pPr algn="ctr"/>
                      <a:r>
                        <a:rPr lang="en-US" sz="1600" b="1" dirty="0" smtClean="0">
                          <a:solidFill>
                            <a:schemeClr val="accent1"/>
                          </a:solidFill>
                        </a:rPr>
                        <a:t>SOC Director </a:t>
                      </a:r>
                      <a:endParaRPr lang="en-US" b="1" dirty="0">
                        <a:solidFill>
                          <a:schemeClr val="accent1"/>
                        </a:solidFill>
                      </a:endParaRPr>
                    </a:p>
                  </a:txBody>
                  <a:tcPr>
                    <a:lnL w="6350" cap="flat" cmpd="sng" algn="ctr">
                      <a:solidFill>
                        <a:srgbClr val="000000"/>
                      </a:solidFill>
                      <a:prstDash val="solid"/>
                      <a:round/>
                      <a:headEnd type="none" w="med" len="med"/>
                      <a:tailEnd type="none" w="med" len="med"/>
                    </a:lnL>
                    <a:lnR w="9525" cap="flat" cmpd="sng" algn="ctr">
                      <a:solidFill>
                        <a:srgbClr val="EBEBEB">
                          <a:lumMod val="75000"/>
                        </a:srgbClr>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aseline="0" dirty="0" smtClean="0"/>
                        <a:t>Hiring and staffing</a:t>
                      </a:r>
                      <a:r>
                        <a:rPr lang="en-US" dirty="0" smtClean="0"/>
                        <a:t>, interfacing with execs to show value and get resources, establishing metrics</a:t>
                      </a:r>
                      <a:r>
                        <a:rPr lang="en-US" baseline="0" dirty="0" smtClean="0"/>
                        <a:t> and KPIs</a:t>
                      </a:r>
                      <a:endParaRPr lang="en-US" dirty="0"/>
                    </a:p>
                  </a:txBody>
                  <a:tcPr>
                    <a:lnL w="9525" cap="flat" cmpd="sng" algn="ctr">
                      <a:solidFill>
                        <a:srgbClr val="EBEBEB">
                          <a:lumMod val="75000"/>
                        </a:srgbClr>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9525" cap="flat" cmpd="sng" algn="ctr">
                      <a:solidFill>
                        <a:srgbClr val="EBEBEB">
                          <a:lumMod val="75000"/>
                        </a:srgbClr>
                      </a:solidFill>
                      <a:prstDash val="solid"/>
                      <a:round/>
                      <a:headEnd type="none" w="med" len="med"/>
                      <a:tailEnd type="none" w="med" len="med"/>
                    </a:lnB>
                    <a:lnTlToBr w="12700" cmpd="sng">
                      <a:noFill/>
                      <a:prstDash val="solid"/>
                    </a:lnTlToBr>
                    <a:lnBlToTr w="12700" cmpd="sng">
                      <a:noFill/>
                      <a:prstDash val="solid"/>
                    </a:lnBlToTr>
                  </a:tcPr>
                </a:tc>
              </a:tr>
              <a:tr h="614061">
                <a:tc>
                  <a:txBody>
                    <a:bodyPr/>
                    <a:lstStyle/>
                    <a:p>
                      <a:pPr algn="ctr"/>
                      <a:r>
                        <a:rPr lang="en-US" b="1" dirty="0" smtClean="0">
                          <a:solidFill>
                            <a:schemeClr val="accent1"/>
                          </a:solidFill>
                        </a:rPr>
                        <a:t>SOC</a:t>
                      </a:r>
                      <a:r>
                        <a:rPr lang="en-US" b="1" baseline="0" dirty="0" smtClean="0">
                          <a:solidFill>
                            <a:schemeClr val="accent1"/>
                          </a:solidFill>
                        </a:rPr>
                        <a:t> Architect</a:t>
                      </a:r>
                      <a:endParaRPr lang="en-US" b="1" dirty="0">
                        <a:solidFill>
                          <a:schemeClr val="accent1"/>
                        </a:solidFill>
                      </a:endParaRPr>
                    </a:p>
                  </a:txBody>
                  <a:tcPr>
                    <a:lnL w="6350" cap="flat" cmpd="sng" algn="ctr">
                      <a:solidFill>
                        <a:srgbClr val="000000"/>
                      </a:solidFill>
                      <a:prstDash val="solid"/>
                      <a:round/>
                      <a:headEnd type="none" w="med" len="med"/>
                      <a:tailEnd type="none" w="med" len="med"/>
                    </a:lnL>
                    <a:lnR w="9525" cap="flat" cmpd="sng" algn="ctr">
                      <a:solidFill>
                        <a:srgbClr val="EBEBEB">
                          <a:lumMod val="75000"/>
                        </a:srgbClr>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Experience designing large scale security operations, security tools and processes</a:t>
                      </a:r>
                      <a:endParaRPr lang="en-US" dirty="0"/>
                    </a:p>
                  </a:txBody>
                  <a:tcPr>
                    <a:lnL w="9525" cap="flat" cmpd="sng" algn="ctr">
                      <a:solidFill>
                        <a:srgbClr val="EBEBEB">
                          <a:lumMod val="75000"/>
                        </a:srgbClr>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EBEBEB">
                          <a:lumMod val="75000"/>
                        </a:srgbClr>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40628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Technology</a:t>
            </a:r>
            <a:endParaRPr lang="en-US" sz="2400" dirty="0">
              <a:solidFill>
                <a:srgbClr val="FF0000"/>
              </a:solidFill>
            </a:endParaRPr>
          </a:p>
        </p:txBody>
      </p:sp>
    </p:spTree>
    <p:extLst>
      <p:ext uri="{BB962C8B-B14F-4D97-AF65-F5344CB8AC3E}">
        <p14:creationId xmlns:p14="http://schemas.microsoft.com/office/powerpoint/2010/main" val="29679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472686" y="1004020"/>
            <a:ext cx="4381504" cy="1652692"/>
            <a:chOff x="4296835" y="1004020"/>
            <a:chExt cx="4381504" cy="1652692"/>
          </a:xfrm>
        </p:grpSpPr>
        <p:sp>
          <p:nvSpPr>
            <p:cNvPr id="4" name="Isosceles Triangle 3"/>
            <p:cNvSpPr/>
            <p:nvPr/>
          </p:nvSpPr>
          <p:spPr bwMode="gray">
            <a:xfrm rot="10800000">
              <a:off x="4979432" y="1806972"/>
              <a:ext cx="3071337" cy="849740"/>
            </a:xfrm>
            <a:prstGeom prst="triangle">
              <a:avLst/>
            </a:prstGeom>
            <a:gradFill>
              <a:gsLst>
                <a:gs pos="0">
                  <a:schemeClr val="accent1">
                    <a:tint val="66000"/>
                    <a:satMod val="160000"/>
                    <a:alpha val="60000"/>
                  </a:schemeClr>
                </a:gs>
                <a:gs pos="50000">
                  <a:schemeClr val="accent1">
                    <a:tint val="44500"/>
                    <a:satMod val="160000"/>
                    <a:alpha val="52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a:endParaRPr lang="en-US"/>
            </a:p>
          </p:txBody>
        </p:sp>
        <p:grpSp>
          <p:nvGrpSpPr>
            <p:cNvPr id="248" name="Group 247"/>
            <p:cNvGrpSpPr/>
            <p:nvPr/>
          </p:nvGrpSpPr>
          <p:grpSpPr>
            <a:xfrm>
              <a:off x="4296835" y="1004020"/>
              <a:ext cx="846666" cy="1022684"/>
              <a:chOff x="5154084" y="1088692"/>
              <a:chExt cx="846666" cy="1022684"/>
            </a:xfrm>
          </p:grpSpPr>
          <p:sp>
            <p:nvSpPr>
              <p:cNvPr id="59" name="TextBox 90"/>
              <p:cNvSpPr txBox="1">
                <a:spLocks noChangeArrowheads="1"/>
              </p:cNvSpPr>
              <p:nvPr/>
            </p:nvSpPr>
            <p:spPr bwMode="gray">
              <a:xfrm>
                <a:off x="5154084" y="1683698"/>
                <a:ext cx="846666" cy="42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450975" eaLnBrk="0" hangingPunct="0">
                  <a:defRPr sz="1600" b="1">
                    <a:solidFill>
                      <a:srgbClr val="FFFFFF"/>
                    </a:solidFill>
                    <a:latin typeface="Calibri" charset="0"/>
                    <a:ea typeface="MS PGothic" charset="0"/>
                    <a:cs typeface="MS PGothic" charset="0"/>
                  </a:defRPr>
                </a:lvl1pPr>
                <a:lvl2pPr marL="742950" indent="-285750" defTabSz="1450975" eaLnBrk="0" hangingPunct="0">
                  <a:defRPr sz="1600" b="1">
                    <a:solidFill>
                      <a:srgbClr val="FFFFFF"/>
                    </a:solidFill>
                    <a:latin typeface="Calibri" charset="0"/>
                    <a:ea typeface="MS PGothic" charset="0"/>
                    <a:cs typeface="MS PGothic" charset="0"/>
                  </a:defRPr>
                </a:lvl2pPr>
                <a:lvl3pPr marL="1143000" indent="-228600" defTabSz="1450975" eaLnBrk="0" hangingPunct="0">
                  <a:defRPr sz="1600" b="1">
                    <a:solidFill>
                      <a:srgbClr val="FFFFFF"/>
                    </a:solidFill>
                    <a:latin typeface="Calibri" charset="0"/>
                    <a:ea typeface="MS PGothic" charset="0"/>
                    <a:cs typeface="MS PGothic" charset="0"/>
                  </a:defRPr>
                </a:lvl3pPr>
                <a:lvl4pPr marL="1600200" indent="-228600" defTabSz="1450975" eaLnBrk="0" hangingPunct="0">
                  <a:defRPr sz="1600" b="1">
                    <a:solidFill>
                      <a:srgbClr val="FFFFFF"/>
                    </a:solidFill>
                    <a:latin typeface="Calibri" charset="0"/>
                    <a:ea typeface="MS PGothic" charset="0"/>
                    <a:cs typeface="MS PGothic" charset="0"/>
                  </a:defRPr>
                </a:lvl4pPr>
                <a:lvl5pPr marL="2057400" indent="-228600" defTabSz="1450975" eaLnBrk="0" hangingPunct="0">
                  <a:defRPr sz="1600" b="1">
                    <a:solidFill>
                      <a:srgbClr val="FFFFFF"/>
                    </a:solidFill>
                    <a:latin typeface="Calibri" charset="0"/>
                    <a:ea typeface="MS PGothic" charset="0"/>
                    <a:cs typeface="MS PGothic" charset="0"/>
                  </a:defRPr>
                </a:lvl5pPr>
                <a:lvl6pPr marL="25146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6pPr>
                <a:lvl7pPr marL="29718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7pPr>
                <a:lvl8pPr marL="34290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8pPr>
                <a:lvl9pPr marL="38862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9pPr>
              </a:lstStyle>
              <a:p>
                <a:pPr algn="ctr" eaLnBrk="1" hangingPunct="1">
                  <a:lnSpc>
                    <a:spcPct val="90000"/>
                  </a:lnSpc>
                </a:pPr>
                <a:r>
                  <a:rPr lang="en-US" sz="1000" dirty="0" smtClean="0">
                    <a:solidFill>
                      <a:srgbClr val="000000"/>
                    </a:solidFill>
                  </a:rPr>
                  <a:t>Monitoring, Correlations, Alerts</a:t>
                </a:r>
                <a:endParaRPr lang="en-US" sz="1000" dirty="0">
                  <a:solidFill>
                    <a:srgbClr val="000000"/>
                  </a:solidFill>
                </a:endParaRPr>
              </a:p>
            </p:txBody>
          </p:sp>
          <p:pic>
            <p:nvPicPr>
              <p:cNvPr id="61" name="Picture 60" descr="alert-lightorange-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42009" y="1088692"/>
                <a:ext cx="439277" cy="443649"/>
              </a:xfrm>
              <a:prstGeom prst="rect">
                <a:avLst/>
              </a:prstGeom>
            </p:spPr>
          </p:pic>
        </p:grpSp>
        <p:grpSp>
          <p:nvGrpSpPr>
            <p:cNvPr id="247" name="Group 246"/>
            <p:cNvGrpSpPr/>
            <p:nvPr/>
          </p:nvGrpSpPr>
          <p:grpSpPr>
            <a:xfrm>
              <a:off x="5275903" y="1009604"/>
              <a:ext cx="692779" cy="1038266"/>
              <a:chOff x="4297262" y="1094276"/>
              <a:chExt cx="692779" cy="1038266"/>
            </a:xfrm>
          </p:grpSpPr>
          <p:sp>
            <p:nvSpPr>
              <p:cNvPr id="60" name="TextBox 96"/>
              <p:cNvSpPr txBox="1">
                <a:spLocks noChangeArrowheads="1"/>
              </p:cNvSpPr>
              <p:nvPr/>
            </p:nvSpPr>
            <p:spPr bwMode="gray">
              <a:xfrm>
                <a:off x="4297262" y="1683697"/>
                <a:ext cx="692779" cy="44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1450975" eaLnBrk="0" hangingPunct="0">
                  <a:defRPr sz="1600" b="1">
                    <a:solidFill>
                      <a:srgbClr val="FFFFFF"/>
                    </a:solidFill>
                    <a:latin typeface="Calibri" charset="0"/>
                    <a:ea typeface="MS PGothic" charset="0"/>
                    <a:cs typeface="MS PGothic" charset="0"/>
                  </a:defRPr>
                </a:lvl1pPr>
                <a:lvl2pPr marL="742950" indent="-285750" defTabSz="1450975" eaLnBrk="0" hangingPunct="0">
                  <a:defRPr sz="1600" b="1">
                    <a:solidFill>
                      <a:srgbClr val="FFFFFF"/>
                    </a:solidFill>
                    <a:latin typeface="Calibri" charset="0"/>
                    <a:ea typeface="MS PGothic" charset="0"/>
                    <a:cs typeface="MS PGothic" charset="0"/>
                  </a:defRPr>
                </a:lvl2pPr>
                <a:lvl3pPr marL="1143000" indent="-228600" defTabSz="1450975" eaLnBrk="0" hangingPunct="0">
                  <a:defRPr sz="1600" b="1">
                    <a:solidFill>
                      <a:srgbClr val="FFFFFF"/>
                    </a:solidFill>
                    <a:latin typeface="Calibri" charset="0"/>
                    <a:ea typeface="MS PGothic" charset="0"/>
                    <a:cs typeface="MS PGothic" charset="0"/>
                  </a:defRPr>
                </a:lvl3pPr>
                <a:lvl4pPr marL="1600200" indent="-228600" defTabSz="1450975" eaLnBrk="0" hangingPunct="0">
                  <a:defRPr sz="1600" b="1">
                    <a:solidFill>
                      <a:srgbClr val="FFFFFF"/>
                    </a:solidFill>
                    <a:latin typeface="Calibri" charset="0"/>
                    <a:ea typeface="MS PGothic" charset="0"/>
                    <a:cs typeface="MS PGothic" charset="0"/>
                  </a:defRPr>
                </a:lvl4pPr>
                <a:lvl5pPr marL="2057400" indent="-228600" defTabSz="1450975" eaLnBrk="0" hangingPunct="0">
                  <a:defRPr sz="1600" b="1">
                    <a:solidFill>
                      <a:srgbClr val="FFFFFF"/>
                    </a:solidFill>
                    <a:latin typeface="Calibri" charset="0"/>
                    <a:ea typeface="MS PGothic" charset="0"/>
                    <a:cs typeface="MS PGothic" charset="0"/>
                  </a:defRPr>
                </a:lvl5pPr>
                <a:lvl6pPr marL="25146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6pPr>
                <a:lvl7pPr marL="29718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7pPr>
                <a:lvl8pPr marL="34290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8pPr>
                <a:lvl9pPr marL="38862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9pPr>
              </a:lstStyle>
              <a:p>
                <a:pPr algn="ctr" eaLnBrk="1" hangingPunct="1">
                  <a:lnSpc>
                    <a:spcPct val="90000"/>
                  </a:lnSpc>
                </a:pPr>
                <a:r>
                  <a:rPr lang="en-US" sz="1000" dirty="0" smtClean="0">
                    <a:solidFill>
                      <a:srgbClr val="000000"/>
                    </a:solidFill>
                  </a:rPr>
                  <a:t>Ad Hoc </a:t>
                </a:r>
                <a:br>
                  <a:rPr lang="en-US" sz="1000" dirty="0" smtClean="0">
                    <a:solidFill>
                      <a:srgbClr val="000000"/>
                    </a:solidFill>
                  </a:rPr>
                </a:br>
                <a:r>
                  <a:rPr lang="en-US" sz="1000" dirty="0" smtClean="0">
                    <a:solidFill>
                      <a:srgbClr val="000000"/>
                    </a:solidFill>
                  </a:rPr>
                  <a:t>Search &amp; Investigate</a:t>
                </a:r>
                <a:endParaRPr lang="en-US" sz="1000" dirty="0">
                  <a:solidFill>
                    <a:srgbClr val="000000"/>
                  </a:solidFill>
                </a:endParaRPr>
              </a:p>
            </p:txBody>
          </p:sp>
          <p:pic>
            <p:nvPicPr>
              <p:cNvPr id="62" name="Picture 61" descr="magnifying-glass-blue-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7340" y="1094276"/>
                <a:ext cx="462318" cy="462364"/>
              </a:xfrm>
              <a:prstGeom prst="rect">
                <a:avLst/>
              </a:prstGeom>
            </p:spPr>
          </p:pic>
        </p:grpSp>
        <p:grpSp>
          <p:nvGrpSpPr>
            <p:cNvPr id="250" name="Group 249"/>
            <p:cNvGrpSpPr/>
            <p:nvPr/>
          </p:nvGrpSpPr>
          <p:grpSpPr>
            <a:xfrm>
              <a:off x="6101084" y="1032273"/>
              <a:ext cx="814912" cy="981953"/>
              <a:chOff x="7006171" y="1116945"/>
              <a:chExt cx="814912" cy="981953"/>
            </a:xfrm>
          </p:grpSpPr>
          <p:sp>
            <p:nvSpPr>
              <p:cNvPr id="58" name="TextBox 87"/>
              <p:cNvSpPr txBox="1">
                <a:spLocks noChangeArrowheads="1"/>
              </p:cNvSpPr>
              <p:nvPr/>
            </p:nvSpPr>
            <p:spPr bwMode="gray">
              <a:xfrm>
                <a:off x="7006171" y="1683698"/>
                <a:ext cx="814912" cy="4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1450975" eaLnBrk="0" hangingPunct="0">
                  <a:defRPr sz="1600" b="1">
                    <a:solidFill>
                      <a:srgbClr val="FFFFFF"/>
                    </a:solidFill>
                    <a:latin typeface="Calibri" charset="0"/>
                    <a:ea typeface="MS PGothic" charset="0"/>
                    <a:cs typeface="MS PGothic" charset="0"/>
                  </a:defRPr>
                </a:lvl1pPr>
                <a:lvl2pPr marL="742950" indent="-285750" defTabSz="1450975" eaLnBrk="0" hangingPunct="0">
                  <a:defRPr sz="1600" b="1">
                    <a:solidFill>
                      <a:srgbClr val="FFFFFF"/>
                    </a:solidFill>
                    <a:latin typeface="Calibri" charset="0"/>
                    <a:ea typeface="MS PGothic" charset="0"/>
                    <a:cs typeface="MS PGothic" charset="0"/>
                  </a:defRPr>
                </a:lvl2pPr>
                <a:lvl3pPr marL="1143000" indent="-228600" defTabSz="1450975" eaLnBrk="0" hangingPunct="0">
                  <a:defRPr sz="1600" b="1">
                    <a:solidFill>
                      <a:srgbClr val="FFFFFF"/>
                    </a:solidFill>
                    <a:latin typeface="Calibri" charset="0"/>
                    <a:ea typeface="MS PGothic" charset="0"/>
                    <a:cs typeface="MS PGothic" charset="0"/>
                  </a:defRPr>
                </a:lvl3pPr>
                <a:lvl4pPr marL="1600200" indent="-228600" defTabSz="1450975" eaLnBrk="0" hangingPunct="0">
                  <a:defRPr sz="1600" b="1">
                    <a:solidFill>
                      <a:srgbClr val="FFFFFF"/>
                    </a:solidFill>
                    <a:latin typeface="Calibri" charset="0"/>
                    <a:ea typeface="MS PGothic" charset="0"/>
                    <a:cs typeface="MS PGothic" charset="0"/>
                  </a:defRPr>
                </a:lvl4pPr>
                <a:lvl5pPr marL="2057400" indent="-228600" defTabSz="1450975" eaLnBrk="0" hangingPunct="0">
                  <a:defRPr sz="1600" b="1">
                    <a:solidFill>
                      <a:srgbClr val="FFFFFF"/>
                    </a:solidFill>
                    <a:latin typeface="Calibri" charset="0"/>
                    <a:ea typeface="MS PGothic" charset="0"/>
                    <a:cs typeface="MS PGothic" charset="0"/>
                  </a:defRPr>
                </a:lvl5pPr>
                <a:lvl6pPr marL="25146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6pPr>
                <a:lvl7pPr marL="29718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7pPr>
                <a:lvl8pPr marL="34290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8pPr>
                <a:lvl9pPr marL="38862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9pPr>
              </a:lstStyle>
              <a:p>
                <a:pPr algn="ctr" eaLnBrk="1" hangingPunct="1">
                  <a:lnSpc>
                    <a:spcPct val="90000"/>
                  </a:lnSpc>
                </a:pPr>
                <a:r>
                  <a:rPr lang="en-US" sz="1000" dirty="0" smtClean="0">
                    <a:solidFill>
                      <a:srgbClr val="000000"/>
                    </a:solidFill>
                  </a:rPr>
                  <a:t>Custom </a:t>
                </a:r>
                <a:br>
                  <a:rPr lang="en-US" sz="1000" dirty="0" smtClean="0">
                    <a:solidFill>
                      <a:srgbClr val="000000"/>
                    </a:solidFill>
                  </a:rPr>
                </a:br>
                <a:r>
                  <a:rPr lang="en-US" sz="1000" dirty="0" smtClean="0">
                    <a:solidFill>
                      <a:srgbClr val="000000"/>
                    </a:solidFill>
                  </a:rPr>
                  <a:t>Dashboards And Reports</a:t>
                </a:r>
                <a:endParaRPr lang="en-US" sz="1000" dirty="0">
                  <a:solidFill>
                    <a:srgbClr val="000000"/>
                  </a:solidFill>
                </a:endParaRPr>
              </a:p>
            </p:txBody>
          </p:sp>
          <p:pic>
            <p:nvPicPr>
              <p:cNvPr id="63" name="Picture 62" descr="custom-dashboard-green-2x.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08513" y="1116945"/>
                <a:ext cx="523955" cy="566437"/>
              </a:xfrm>
              <a:prstGeom prst="rect">
                <a:avLst/>
              </a:prstGeom>
            </p:spPr>
          </p:pic>
        </p:grpSp>
        <p:grpSp>
          <p:nvGrpSpPr>
            <p:cNvPr id="249" name="Group 248"/>
            <p:cNvGrpSpPr/>
            <p:nvPr/>
          </p:nvGrpSpPr>
          <p:grpSpPr>
            <a:xfrm>
              <a:off x="7048398" y="1024223"/>
              <a:ext cx="799040" cy="864898"/>
              <a:chOff x="6117168" y="1108895"/>
              <a:chExt cx="799040" cy="864898"/>
            </a:xfrm>
          </p:grpSpPr>
          <p:sp>
            <p:nvSpPr>
              <p:cNvPr id="57" name="TextBox 78"/>
              <p:cNvSpPr txBox="1">
                <a:spLocks noChangeArrowheads="1"/>
              </p:cNvSpPr>
              <p:nvPr/>
            </p:nvSpPr>
            <p:spPr bwMode="gray">
              <a:xfrm>
                <a:off x="6117168" y="1683699"/>
                <a:ext cx="799040" cy="29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1450975" eaLnBrk="0" hangingPunct="0">
                  <a:defRPr sz="1600" b="1">
                    <a:solidFill>
                      <a:srgbClr val="FFFFFF"/>
                    </a:solidFill>
                    <a:latin typeface="Calibri" charset="0"/>
                    <a:ea typeface="MS PGothic" charset="0"/>
                    <a:cs typeface="MS PGothic" charset="0"/>
                  </a:defRPr>
                </a:lvl1pPr>
                <a:lvl2pPr marL="742950" indent="-285750" defTabSz="1450975" eaLnBrk="0" hangingPunct="0">
                  <a:defRPr sz="1600" b="1">
                    <a:solidFill>
                      <a:srgbClr val="FFFFFF"/>
                    </a:solidFill>
                    <a:latin typeface="Calibri" charset="0"/>
                    <a:ea typeface="MS PGothic" charset="0"/>
                    <a:cs typeface="MS PGothic" charset="0"/>
                  </a:defRPr>
                </a:lvl2pPr>
                <a:lvl3pPr marL="1143000" indent="-228600" defTabSz="1450975" eaLnBrk="0" hangingPunct="0">
                  <a:defRPr sz="1600" b="1">
                    <a:solidFill>
                      <a:srgbClr val="FFFFFF"/>
                    </a:solidFill>
                    <a:latin typeface="Calibri" charset="0"/>
                    <a:ea typeface="MS PGothic" charset="0"/>
                    <a:cs typeface="MS PGothic" charset="0"/>
                  </a:defRPr>
                </a:lvl3pPr>
                <a:lvl4pPr marL="1600200" indent="-228600" defTabSz="1450975" eaLnBrk="0" hangingPunct="0">
                  <a:defRPr sz="1600" b="1">
                    <a:solidFill>
                      <a:srgbClr val="FFFFFF"/>
                    </a:solidFill>
                    <a:latin typeface="Calibri" charset="0"/>
                    <a:ea typeface="MS PGothic" charset="0"/>
                    <a:cs typeface="MS PGothic" charset="0"/>
                  </a:defRPr>
                </a:lvl4pPr>
                <a:lvl5pPr marL="2057400" indent="-228600" defTabSz="1450975" eaLnBrk="0" hangingPunct="0">
                  <a:defRPr sz="1600" b="1">
                    <a:solidFill>
                      <a:srgbClr val="FFFFFF"/>
                    </a:solidFill>
                    <a:latin typeface="Calibri" charset="0"/>
                    <a:ea typeface="MS PGothic" charset="0"/>
                    <a:cs typeface="MS PGothic" charset="0"/>
                  </a:defRPr>
                </a:lvl5pPr>
                <a:lvl6pPr marL="25146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6pPr>
                <a:lvl7pPr marL="29718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7pPr>
                <a:lvl8pPr marL="34290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8pPr>
                <a:lvl9pPr marL="3886200" indent="-228600" algn="r" defTabSz="1450975" eaLnBrk="0" fontAlgn="base" hangingPunct="0">
                  <a:spcBef>
                    <a:spcPct val="0"/>
                  </a:spcBef>
                  <a:spcAft>
                    <a:spcPct val="0"/>
                  </a:spcAft>
                  <a:defRPr sz="1600" b="1">
                    <a:solidFill>
                      <a:srgbClr val="FFFFFF"/>
                    </a:solidFill>
                    <a:latin typeface="Calibri" charset="0"/>
                    <a:ea typeface="MS PGothic" charset="0"/>
                    <a:cs typeface="MS PGothic" charset="0"/>
                  </a:defRPr>
                </a:lvl9pPr>
              </a:lstStyle>
              <a:p>
                <a:pPr algn="ctr" eaLnBrk="1" hangingPunct="1">
                  <a:lnSpc>
                    <a:spcPct val="90000"/>
                  </a:lnSpc>
                </a:pPr>
                <a:r>
                  <a:rPr lang="en-US" sz="1000" dirty="0" smtClean="0">
                    <a:solidFill>
                      <a:srgbClr val="000000"/>
                    </a:solidFill>
                  </a:rPr>
                  <a:t>Analytics And Visualization</a:t>
                </a:r>
                <a:endParaRPr lang="en-US" sz="1000" dirty="0">
                  <a:solidFill>
                    <a:srgbClr val="000000"/>
                  </a:solidFill>
                </a:endParaRPr>
              </a:p>
            </p:txBody>
          </p:sp>
          <p:pic>
            <p:nvPicPr>
              <p:cNvPr id="64" name="Picture 63" descr="analyze-blu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34125" y="1108895"/>
                <a:ext cx="347188" cy="433125"/>
              </a:xfrm>
              <a:prstGeom prst="rect">
                <a:avLst/>
              </a:prstGeom>
            </p:spPr>
          </p:pic>
        </p:grpSp>
        <p:grpSp>
          <p:nvGrpSpPr>
            <p:cNvPr id="251" name="Group 250"/>
            <p:cNvGrpSpPr/>
            <p:nvPr/>
          </p:nvGrpSpPr>
          <p:grpSpPr>
            <a:xfrm>
              <a:off x="7979840" y="1014751"/>
              <a:ext cx="698499" cy="850088"/>
              <a:chOff x="7979840" y="1099423"/>
              <a:chExt cx="698499" cy="850088"/>
            </a:xfrm>
          </p:grpSpPr>
          <p:sp>
            <p:nvSpPr>
              <p:cNvPr id="56" name="TextBox 55"/>
              <p:cNvSpPr txBox="1"/>
              <p:nvPr/>
            </p:nvSpPr>
            <p:spPr bwMode="gray">
              <a:xfrm>
                <a:off x="7979840" y="1683698"/>
                <a:ext cx="698499" cy="265813"/>
              </a:xfrm>
              <a:prstGeom prst="rect">
                <a:avLst/>
              </a:prstGeom>
              <a:noFill/>
            </p:spPr>
            <p:txBody>
              <a:bodyPr wrap="square" lIns="0" bIns="0" rtlCol="0">
                <a:noAutofit/>
              </a:bodyPr>
              <a:lstStyle/>
              <a:p>
                <a:pPr algn="ctr">
                  <a:lnSpc>
                    <a:spcPct val="85000"/>
                  </a:lnSpc>
                </a:pPr>
                <a:r>
                  <a:rPr lang="en-US" sz="1000" b="1" dirty="0" smtClean="0">
                    <a:latin typeface="+mj-lt"/>
                  </a:rPr>
                  <a:t>Developer</a:t>
                </a:r>
                <a:br>
                  <a:rPr lang="en-US" sz="1000" b="1" dirty="0" smtClean="0">
                    <a:latin typeface="+mj-lt"/>
                  </a:rPr>
                </a:br>
                <a:r>
                  <a:rPr lang="en-US" sz="1000" b="1" dirty="0" smtClean="0">
                    <a:latin typeface="+mj-lt"/>
                  </a:rPr>
                  <a:t>Platform</a:t>
                </a:r>
                <a:endParaRPr lang="en-US" sz="1000" b="1" dirty="0">
                  <a:latin typeface="+mj-lt"/>
                </a:endParaRPr>
              </a:p>
            </p:txBody>
          </p:sp>
          <p:pic>
            <p:nvPicPr>
              <p:cNvPr id="65" name="Picture 64" descr="tools-blue-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072734" y="1099423"/>
                <a:ext cx="470375" cy="481951"/>
              </a:xfrm>
              <a:prstGeom prst="rect">
                <a:avLst/>
              </a:prstGeom>
            </p:spPr>
          </p:pic>
        </p:grpSp>
        <p:sp>
          <p:nvSpPr>
            <p:cNvPr id="254" name="TextBox 253"/>
            <p:cNvSpPr txBox="1"/>
            <p:nvPr/>
          </p:nvSpPr>
          <p:spPr>
            <a:xfrm>
              <a:off x="5352657" y="2164287"/>
              <a:ext cx="2335301" cy="236594"/>
            </a:xfrm>
            <a:prstGeom prst="rect">
              <a:avLst/>
            </a:prstGeom>
          </p:spPr>
          <p:txBody>
            <a:bodyPr wrap="none" lIns="51426" tIns="25713" rIns="51426" bIns="25713" rtlCol="0">
              <a:spAutoFit/>
            </a:bodyPr>
            <a:lstStyle/>
            <a:p>
              <a:pPr algn="ctr"/>
              <a:r>
                <a:rPr lang="en-US" sz="1200" b="1" dirty="0" smtClean="0">
                  <a:solidFill>
                    <a:schemeClr val="accent1"/>
                  </a:solidFill>
                </a:rPr>
                <a:t>Meets Key Needs of SOC Personnel</a:t>
              </a:r>
            </a:p>
          </p:txBody>
        </p:sp>
      </p:grpSp>
      <p:pic>
        <p:nvPicPr>
          <p:cNvPr id="82" name="Picture 81" descr="datastream.png"/>
          <p:cNvPicPr>
            <a:picLocks noChangeAspect="1"/>
          </p:cNvPicPr>
          <p:nvPr/>
        </p:nvPicPr>
        <p:blipFill>
          <a:blip r:embed="rId8" cstate="email">
            <a:alphaModFix amt="36000"/>
            <a:extLst>
              <a:ext uri="{28A0092B-C50C-407E-A947-70E740481C1C}">
                <a14:useLocalDpi xmlns:a14="http://schemas.microsoft.com/office/drawing/2010/main" val="0"/>
              </a:ext>
            </a:extLst>
          </a:blip>
          <a:stretch>
            <a:fillRect/>
          </a:stretch>
        </p:blipFill>
        <p:spPr>
          <a:xfrm>
            <a:off x="328251" y="495330"/>
            <a:ext cx="4137262" cy="4591020"/>
          </a:xfrm>
          <a:prstGeom prst="rect">
            <a:avLst/>
          </a:prstGeom>
        </p:spPr>
      </p:pic>
      <p:sp>
        <p:nvSpPr>
          <p:cNvPr id="2" name="Title 1"/>
          <p:cNvSpPr>
            <a:spLocks noGrp="1"/>
          </p:cNvSpPr>
          <p:nvPr>
            <p:ph type="title"/>
          </p:nvPr>
        </p:nvSpPr>
        <p:spPr/>
        <p:txBody>
          <a:bodyPr/>
          <a:lstStyle/>
          <a:p>
            <a:r>
              <a:rPr lang="en-US" dirty="0"/>
              <a:t>Need Security Intelligence Platform </a:t>
            </a:r>
            <a:r>
              <a:rPr lang="en-US" sz="1800" dirty="0"/>
              <a:t>(SIEM + more!)</a:t>
            </a:r>
            <a:endParaRPr lang="en-US" dirty="0"/>
          </a:p>
        </p:txBody>
      </p:sp>
      <p:sp>
        <p:nvSpPr>
          <p:cNvPr id="3" name="Slide Number Placeholder 2"/>
          <p:cNvSpPr>
            <a:spLocks noGrp="1"/>
          </p:cNvSpPr>
          <p:nvPr>
            <p:ph type="sldNum" sz="quarter" idx="10"/>
          </p:nvPr>
        </p:nvSpPr>
        <p:spPr>
          <a:xfrm>
            <a:off x="4379119" y="4770438"/>
            <a:ext cx="385762" cy="257175"/>
          </a:xfrm>
        </p:spPr>
        <p:txBody>
          <a:bodyPr/>
          <a:lstStyle/>
          <a:p>
            <a:pPr>
              <a:defRPr/>
            </a:pPr>
            <a:fld id="{1CF860F4-4FA4-EE41-8ADB-46C5B0D62AB2}" type="slidenum">
              <a:rPr lang="en-US" smtClean="0"/>
              <a:pPr>
                <a:defRPr/>
              </a:pPr>
              <a:t>19</a:t>
            </a:fld>
            <a:endParaRPr lang="en-US" dirty="0"/>
          </a:p>
        </p:txBody>
      </p:sp>
      <p:sp>
        <p:nvSpPr>
          <p:cNvPr id="91" name="AutoShape 2"/>
          <p:cNvSpPr>
            <a:spLocks noChangeArrowheads="1"/>
          </p:cNvSpPr>
          <p:nvPr/>
        </p:nvSpPr>
        <p:spPr bwMode="gray">
          <a:xfrm>
            <a:off x="4515018" y="2524126"/>
            <a:ext cx="4265084" cy="478354"/>
          </a:xfrm>
          <a:prstGeom prst="roundRect">
            <a:avLst>
              <a:gd name="adj" fmla="val 2807"/>
            </a:avLst>
          </a:prstGeom>
          <a:gradFill flip="none" rotWithShape="1">
            <a:gsLst>
              <a:gs pos="0">
                <a:schemeClr val="tx1">
                  <a:lumMod val="75000"/>
                  <a:lumOff val="25000"/>
                </a:schemeClr>
              </a:gs>
              <a:gs pos="29000">
                <a:srgbClr val="383A39"/>
              </a:gs>
              <a:gs pos="100000">
                <a:srgbClr val="080A09"/>
              </a:gs>
            </a:gsLst>
            <a:lin ang="540000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lIns="91425" tIns="45712" rIns="91425" bIns="45712" anchor="ctr"/>
          <a:lstStyle/>
          <a:p>
            <a:pPr algn="ctr"/>
            <a:endParaRPr lang="en-US">
              <a:solidFill>
                <a:schemeClr val="dk1"/>
              </a:solidFill>
              <a:sym typeface="Myriad Pro" charset="0"/>
            </a:endParaRPr>
          </a:p>
        </p:txBody>
      </p:sp>
      <p:grpSp>
        <p:nvGrpSpPr>
          <p:cNvPr id="87" name="Group 86"/>
          <p:cNvGrpSpPr/>
          <p:nvPr/>
        </p:nvGrpSpPr>
        <p:grpSpPr>
          <a:xfrm>
            <a:off x="3051343" y="2343150"/>
            <a:ext cx="1593510" cy="860173"/>
            <a:chOff x="2875492" y="2343150"/>
            <a:chExt cx="1593510" cy="860173"/>
          </a:xfrm>
        </p:grpSpPr>
        <p:sp>
          <p:nvSpPr>
            <p:cNvPr id="88" name="Right Arrow 87"/>
            <p:cNvSpPr/>
            <p:nvPr/>
          </p:nvSpPr>
          <p:spPr bwMode="gray">
            <a:xfrm>
              <a:off x="2946408" y="2343150"/>
              <a:ext cx="1522594" cy="860173"/>
            </a:xfrm>
            <a:prstGeom prst="rightArrow">
              <a:avLst>
                <a:gd name="adj1" fmla="val 67500"/>
                <a:gd name="adj2" fmla="val 50000"/>
              </a:avLst>
            </a:prstGeom>
            <a:gradFill flip="none" rotWithShape="1">
              <a:gsLst>
                <a:gs pos="0">
                  <a:srgbClr val="00A9E1">
                    <a:alpha val="69804"/>
                  </a:srgbClr>
                </a:gs>
                <a:gs pos="81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a:r>
                <a:rPr lang="en-US" dirty="0" smtClean="0">
                  <a:solidFill>
                    <a:schemeClr val="tx1"/>
                  </a:solidFill>
                </a:rPr>
                <a:t> </a:t>
              </a:r>
              <a:endParaRPr lang="en-US" dirty="0">
                <a:solidFill>
                  <a:schemeClr val="tx1"/>
                </a:solidFill>
              </a:endParaRPr>
            </a:p>
          </p:txBody>
        </p:sp>
        <p:sp>
          <p:nvSpPr>
            <p:cNvPr id="89" name="TextBox 88"/>
            <p:cNvSpPr txBox="1"/>
            <p:nvPr/>
          </p:nvSpPr>
          <p:spPr bwMode="gray">
            <a:xfrm>
              <a:off x="2875492" y="2474382"/>
              <a:ext cx="1524000" cy="544371"/>
            </a:xfrm>
            <a:prstGeom prst="rect">
              <a:avLst/>
            </a:prstGeom>
            <a:noFill/>
          </p:spPr>
          <p:txBody>
            <a:bodyPr wrap="square" lIns="51426" tIns="25713" rIns="51426" bIns="25713" rtlCol="0">
              <a:spAutoFit/>
            </a:bodyPr>
            <a:lstStyle/>
            <a:p>
              <a:pPr algn="ctr"/>
              <a:r>
                <a:rPr lang="en-US" b="1" dirty="0">
                  <a:solidFill>
                    <a:srgbClr val="005F86"/>
                  </a:solidFill>
                </a:rPr>
                <a:t>Real-time</a:t>
              </a:r>
              <a:br>
                <a:rPr lang="en-US" b="1" dirty="0">
                  <a:solidFill>
                    <a:srgbClr val="005F86"/>
                  </a:solidFill>
                </a:rPr>
              </a:br>
              <a:r>
                <a:rPr lang="en-US" b="1" dirty="0">
                  <a:solidFill>
                    <a:srgbClr val="005F86"/>
                  </a:solidFill>
                </a:rPr>
                <a:t>Machine Data</a:t>
              </a:r>
            </a:p>
          </p:txBody>
        </p:sp>
      </p:grpSp>
      <p:sp>
        <p:nvSpPr>
          <p:cNvPr id="191" name="TextBox 190"/>
          <p:cNvSpPr txBox="1"/>
          <p:nvPr/>
        </p:nvSpPr>
        <p:spPr>
          <a:xfrm>
            <a:off x="270370" y="4082587"/>
            <a:ext cx="428292" cy="338540"/>
          </a:xfrm>
          <a:prstGeom prst="rect">
            <a:avLst/>
          </a:prstGeom>
        </p:spPr>
        <p:txBody>
          <a:bodyPr wrap="none" lIns="91425" tIns="45713" rIns="91425" bIns="45713" rtlCol="0">
            <a:spAutoFit/>
          </a:bodyPr>
          <a:lstStyle/>
          <a:p>
            <a:pPr algn="ctr"/>
            <a:r>
              <a:rPr lang="en-US" sz="800" dirty="0" smtClean="0">
                <a:solidFill>
                  <a:prstClr val="black"/>
                </a:solidFill>
              </a:rPr>
              <a:t>Cloud </a:t>
            </a:r>
          </a:p>
          <a:p>
            <a:pPr algn="ctr"/>
            <a:r>
              <a:rPr lang="en-US" sz="800" dirty="0" smtClean="0">
                <a:solidFill>
                  <a:prstClr val="black"/>
                </a:solidFill>
              </a:rPr>
              <a:t>Apps</a:t>
            </a:r>
            <a:endParaRPr lang="en-US" sz="800" dirty="0">
              <a:solidFill>
                <a:prstClr val="black"/>
              </a:solidFill>
            </a:endParaRPr>
          </a:p>
        </p:txBody>
      </p:sp>
      <p:pic>
        <p:nvPicPr>
          <p:cNvPr id="192" name="Picture 19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13120" y="3884413"/>
            <a:ext cx="344253" cy="216388"/>
          </a:xfrm>
          <a:prstGeom prst="rect">
            <a:avLst/>
          </a:prstGeom>
        </p:spPr>
      </p:pic>
      <p:sp>
        <p:nvSpPr>
          <p:cNvPr id="193" name="Rectangle 164"/>
          <p:cNvSpPr>
            <a:spLocks noChangeArrowheads="1"/>
          </p:cNvSpPr>
          <p:nvPr/>
        </p:nvSpPr>
        <p:spPr bwMode="gray">
          <a:xfrm>
            <a:off x="517937" y="3179961"/>
            <a:ext cx="927100" cy="131318"/>
          </a:xfrm>
          <a:prstGeom prst="rect">
            <a:avLst/>
          </a:prstGeom>
          <a:noFill/>
          <a:ln w="9525">
            <a:noFill/>
            <a:miter lim="800000"/>
            <a:headEnd/>
            <a:tailEnd/>
          </a:ln>
        </p:spPr>
        <p:txBody>
          <a:bodyPr lIns="9144" tIns="9144" rIns="9144" bIns="9144">
            <a:prstTxWarp prst="textNoShape">
              <a:avLst/>
            </a:prstTxWarp>
            <a:spAutoFit/>
          </a:bodyPr>
          <a:lstStyle/>
          <a:p>
            <a:pPr marL="276198" indent="-276198" algn="ctr" defTabSz="815975">
              <a:lnSpc>
                <a:spcPct val="90000"/>
              </a:lnSpc>
              <a:buClr>
                <a:srgbClr val="669548"/>
              </a:buClr>
            </a:pPr>
            <a:r>
              <a:rPr lang="en-US" sz="800" dirty="0">
                <a:solidFill>
                  <a:prstClr val="black"/>
                </a:solidFill>
              </a:rPr>
              <a:t>Servers</a:t>
            </a:r>
          </a:p>
        </p:txBody>
      </p:sp>
      <p:sp>
        <p:nvSpPr>
          <p:cNvPr id="194" name="TextBox 193"/>
          <p:cNvSpPr txBox="1"/>
          <p:nvPr/>
        </p:nvSpPr>
        <p:spPr>
          <a:xfrm>
            <a:off x="323652" y="2060599"/>
            <a:ext cx="334689" cy="164780"/>
          </a:xfrm>
          <a:prstGeom prst="rect">
            <a:avLst/>
          </a:prstGeom>
        </p:spPr>
        <p:txBody>
          <a:bodyPr wrap="none" lIns="51426" tIns="25713" rIns="51426" bIns="25713" rtlCol="0">
            <a:spAutoFit/>
          </a:bodyPr>
          <a:lstStyle/>
          <a:p>
            <a:pPr algn="ctr" defTabSz="815975">
              <a:lnSpc>
                <a:spcPct val="90000"/>
              </a:lnSpc>
            </a:pPr>
            <a:r>
              <a:rPr lang="en-US" sz="800" dirty="0" smtClean="0">
                <a:solidFill>
                  <a:prstClr val="black"/>
                </a:solidFill>
              </a:rPr>
              <a:t>Email</a:t>
            </a:r>
          </a:p>
        </p:txBody>
      </p:sp>
      <p:sp>
        <p:nvSpPr>
          <p:cNvPr id="195" name="TextBox 194"/>
          <p:cNvSpPr txBox="1"/>
          <p:nvPr/>
        </p:nvSpPr>
        <p:spPr>
          <a:xfrm>
            <a:off x="841361" y="2273750"/>
            <a:ext cx="300074" cy="164780"/>
          </a:xfrm>
          <a:prstGeom prst="rect">
            <a:avLst/>
          </a:prstGeom>
        </p:spPr>
        <p:txBody>
          <a:bodyPr wrap="none" lIns="51426" tIns="25713" rIns="51426" bIns="25713" rtlCol="0">
            <a:spAutoFit/>
          </a:bodyPr>
          <a:lstStyle/>
          <a:p>
            <a:pPr algn="ctr" defTabSz="815975">
              <a:lnSpc>
                <a:spcPct val="90000"/>
              </a:lnSpc>
            </a:pPr>
            <a:r>
              <a:rPr lang="en-US" sz="800" dirty="0" smtClean="0">
                <a:solidFill>
                  <a:prstClr val="black"/>
                </a:solidFill>
              </a:rPr>
              <a:t>Web</a:t>
            </a:r>
          </a:p>
        </p:txBody>
      </p:sp>
      <p:sp>
        <p:nvSpPr>
          <p:cNvPr id="196" name="TextBox 195"/>
          <p:cNvSpPr txBox="1"/>
          <p:nvPr/>
        </p:nvSpPr>
        <p:spPr>
          <a:xfrm>
            <a:off x="226835" y="3445932"/>
            <a:ext cx="475753" cy="275579"/>
          </a:xfrm>
          <a:prstGeom prst="rect">
            <a:avLst/>
          </a:prstGeom>
        </p:spPr>
        <p:txBody>
          <a:bodyPr wrap="none" lIns="51426" tIns="25713" rIns="51426" bIns="25713" rtlCol="0">
            <a:spAutoFit/>
          </a:bodyPr>
          <a:lstStyle/>
          <a:p>
            <a:pPr algn="ctr" defTabSz="815975">
              <a:lnSpc>
                <a:spcPct val="90000"/>
              </a:lnSpc>
            </a:pPr>
            <a:r>
              <a:rPr lang="en-US" sz="800" dirty="0" smtClean="0">
                <a:solidFill>
                  <a:prstClr val="black"/>
                </a:solidFill>
              </a:rPr>
              <a:t>Network</a:t>
            </a:r>
          </a:p>
          <a:p>
            <a:pPr algn="ctr" defTabSz="815975">
              <a:lnSpc>
                <a:spcPct val="90000"/>
              </a:lnSpc>
            </a:pPr>
            <a:r>
              <a:rPr lang="en-US" sz="800" dirty="0" smtClean="0">
                <a:solidFill>
                  <a:prstClr val="black"/>
                </a:solidFill>
              </a:rPr>
              <a:t>Flows</a:t>
            </a:r>
          </a:p>
        </p:txBody>
      </p:sp>
      <p:sp>
        <p:nvSpPr>
          <p:cNvPr id="197" name="TextBox 196"/>
          <p:cNvSpPr txBox="1"/>
          <p:nvPr/>
        </p:nvSpPr>
        <p:spPr>
          <a:xfrm>
            <a:off x="795000" y="2571809"/>
            <a:ext cx="1466629" cy="164780"/>
          </a:xfrm>
          <a:prstGeom prst="rect">
            <a:avLst/>
          </a:prstGeom>
        </p:spPr>
        <p:txBody>
          <a:bodyPr wrap="square" lIns="51426" tIns="25713" rIns="51426" bIns="25713" rtlCol="0">
            <a:spAutoFit/>
          </a:bodyPr>
          <a:lstStyle/>
          <a:p>
            <a:pPr algn="ctr" defTabSz="815975">
              <a:lnSpc>
                <a:spcPct val="90000"/>
              </a:lnSpc>
            </a:pPr>
            <a:r>
              <a:rPr lang="en-US" sz="800" dirty="0" smtClean="0">
                <a:solidFill>
                  <a:prstClr val="black"/>
                </a:solidFill>
              </a:rPr>
              <a:t>DHCP/ DNS</a:t>
            </a:r>
          </a:p>
        </p:txBody>
      </p:sp>
      <p:sp>
        <p:nvSpPr>
          <p:cNvPr id="198" name="TextBox 197"/>
          <p:cNvSpPr txBox="1"/>
          <p:nvPr/>
        </p:nvSpPr>
        <p:spPr>
          <a:xfrm>
            <a:off x="2025327" y="3175510"/>
            <a:ext cx="478858" cy="275579"/>
          </a:xfrm>
          <a:prstGeom prst="rect">
            <a:avLst/>
          </a:prstGeom>
        </p:spPr>
        <p:txBody>
          <a:bodyPr wrap="square" lIns="51426" tIns="25713" rIns="51426" bIns="25713" rtlCol="0">
            <a:spAutoFit/>
          </a:bodyPr>
          <a:lstStyle/>
          <a:p>
            <a:pPr algn="ctr" defTabSz="815975">
              <a:lnSpc>
                <a:spcPct val="90000"/>
              </a:lnSpc>
            </a:pPr>
            <a:r>
              <a:rPr lang="en-US" sz="800" dirty="0" smtClean="0">
                <a:solidFill>
                  <a:prstClr val="black"/>
                </a:solidFill>
              </a:rPr>
              <a:t>Custom Apps</a:t>
            </a:r>
          </a:p>
        </p:txBody>
      </p:sp>
      <p:pic>
        <p:nvPicPr>
          <p:cNvPr id="199" name="Picture 19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108293" y="2938679"/>
            <a:ext cx="352570" cy="251835"/>
          </a:xfrm>
          <a:prstGeom prst="rect">
            <a:avLst/>
          </a:prstGeom>
        </p:spPr>
      </p:pic>
      <p:sp>
        <p:nvSpPr>
          <p:cNvPr id="200" name="Rectangle 164"/>
          <p:cNvSpPr>
            <a:spLocks noChangeArrowheads="1"/>
          </p:cNvSpPr>
          <p:nvPr/>
        </p:nvSpPr>
        <p:spPr bwMode="gray">
          <a:xfrm>
            <a:off x="749097" y="3968146"/>
            <a:ext cx="586713" cy="131318"/>
          </a:xfrm>
          <a:prstGeom prst="rect">
            <a:avLst/>
          </a:prstGeom>
          <a:noFill/>
          <a:ln w="9525">
            <a:noFill/>
            <a:miter lim="800000"/>
            <a:headEnd/>
            <a:tailEnd/>
          </a:ln>
        </p:spPr>
        <p:txBody>
          <a:bodyPr wrap="square" lIns="9144" tIns="9144" rIns="9144" bIns="9144">
            <a:prstTxWarp prst="textNoShape">
              <a:avLst/>
            </a:prstTxWarp>
            <a:spAutoFit/>
          </a:bodyPr>
          <a:lstStyle/>
          <a:p>
            <a:pPr marL="276198" indent="-276198" algn="ctr" defTabSz="815975">
              <a:lnSpc>
                <a:spcPct val="90000"/>
              </a:lnSpc>
              <a:buClr>
                <a:srgbClr val="669548"/>
              </a:buClr>
            </a:pPr>
            <a:r>
              <a:rPr lang="en-US" sz="800" dirty="0" smtClean="0">
                <a:solidFill>
                  <a:prstClr val="black"/>
                </a:solidFill>
              </a:rPr>
              <a:t>Badges</a:t>
            </a:r>
            <a:endParaRPr lang="en-US" sz="800" dirty="0">
              <a:solidFill>
                <a:prstClr val="black"/>
              </a:solidFill>
            </a:endParaRPr>
          </a:p>
        </p:txBody>
      </p:sp>
      <p:pic>
        <p:nvPicPr>
          <p:cNvPr id="201" name="Picture 20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23741" y="3174247"/>
            <a:ext cx="272230" cy="272230"/>
          </a:xfrm>
          <a:prstGeom prst="rect">
            <a:avLst/>
          </a:prstGeom>
        </p:spPr>
      </p:pic>
      <p:pic>
        <p:nvPicPr>
          <p:cNvPr id="202" name="Picture 20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70640" y="2039135"/>
            <a:ext cx="234090" cy="234090"/>
          </a:xfrm>
          <a:prstGeom prst="rect">
            <a:avLst/>
          </a:prstGeom>
        </p:spPr>
      </p:pic>
      <p:pic>
        <p:nvPicPr>
          <p:cNvPr id="203" name="Picture 20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68307" y="1895055"/>
            <a:ext cx="251260" cy="179471"/>
          </a:xfrm>
          <a:prstGeom prst="rect">
            <a:avLst/>
          </a:prstGeom>
        </p:spPr>
      </p:pic>
      <p:pic>
        <p:nvPicPr>
          <p:cNvPr id="204" name="Picture 203"/>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425634" y="2275220"/>
            <a:ext cx="278718" cy="278718"/>
          </a:xfrm>
          <a:prstGeom prst="rect">
            <a:avLst/>
          </a:prstGeom>
        </p:spPr>
      </p:pic>
      <p:pic>
        <p:nvPicPr>
          <p:cNvPr id="205" name="Picture 204"/>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921761" y="3568193"/>
            <a:ext cx="241651" cy="357004"/>
          </a:xfrm>
          <a:prstGeom prst="rect">
            <a:avLst/>
          </a:prstGeom>
        </p:spPr>
      </p:pic>
      <p:pic>
        <p:nvPicPr>
          <p:cNvPr id="206" name="Picture 205"/>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405785" y="2442786"/>
            <a:ext cx="144198" cy="296880"/>
          </a:xfrm>
          <a:prstGeom prst="rect">
            <a:avLst/>
          </a:prstGeom>
        </p:spPr>
      </p:pic>
      <p:sp>
        <p:nvSpPr>
          <p:cNvPr id="207" name="TextBox 206"/>
          <p:cNvSpPr txBox="1"/>
          <p:nvPr/>
        </p:nvSpPr>
        <p:spPr>
          <a:xfrm>
            <a:off x="1317232" y="3057916"/>
            <a:ext cx="514225" cy="298149"/>
          </a:xfrm>
          <a:prstGeom prst="rect">
            <a:avLst/>
          </a:prstGeom>
        </p:spPr>
        <p:txBody>
          <a:bodyPr wrap="none" lIns="51426" tIns="25713" rIns="51426" bIns="25713" rtlCol="0">
            <a:spAutoFit/>
          </a:bodyPr>
          <a:lstStyle/>
          <a:p>
            <a:pPr algn="ctr" defTabSz="815975"/>
            <a:r>
              <a:rPr lang="en-US" sz="800" dirty="0" smtClean="0">
                <a:solidFill>
                  <a:prstClr val="black"/>
                </a:solidFill>
              </a:rPr>
              <a:t>Intrusion </a:t>
            </a:r>
          </a:p>
          <a:p>
            <a:pPr algn="ctr" defTabSz="815975"/>
            <a:r>
              <a:rPr lang="en-US" sz="800" dirty="0" smtClean="0">
                <a:solidFill>
                  <a:prstClr val="black"/>
                </a:solidFill>
              </a:rPr>
              <a:t>Detection</a:t>
            </a:r>
          </a:p>
        </p:txBody>
      </p:sp>
      <p:sp>
        <p:nvSpPr>
          <p:cNvPr id="208" name="TextBox 207"/>
          <p:cNvSpPr txBox="1"/>
          <p:nvPr/>
        </p:nvSpPr>
        <p:spPr>
          <a:xfrm>
            <a:off x="2587695" y="2467863"/>
            <a:ext cx="437281" cy="175039"/>
          </a:xfrm>
          <a:prstGeom prst="rect">
            <a:avLst/>
          </a:prstGeom>
        </p:spPr>
        <p:txBody>
          <a:bodyPr wrap="none" lIns="51426" tIns="25713" rIns="51426" bIns="25713" rtlCol="0">
            <a:spAutoFit/>
          </a:bodyPr>
          <a:lstStyle/>
          <a:p>
            <a:pPr algn="ctr" defTabSz="815975"/>
            <a:r>
              <a:rPr lang="en-US" sz="800" dirty="0" smtClean="0">
                <a:solidFill>
                  <a:prstClr val="black"/>
                </a:solidFill>
              </a:rPr>
              <a:t>Firewall</a:t>
            </a:r>
          </a:p>
        </p:txBody>
      </p:sp>
      <p:sp>
        <p:nvSpPr>
          <p:cNvPr id="209" name="TextBox 208"/>
          <p:cNvSpPr txBox="1"/>
          <p:nvPr/>
        </p:nvSpPr>
        <p:spPr>
          <a:xfrm>
            <a:off x="1629915" y="1793422"/>
            <a:ext cx="631714" cy="298149"/>
          </a:xfrm>
          <a:prstGeom prst="rect">
            <a:avLst/>
          </a:prstGeom>
        </p:spPr>
        <p:txBody>
          <a:bodyPr wrap="square" lIns="51426" tIns="25713" rIns="51426" bIns="25713" rtlCol="0">
            <a:spAutoFit/>
          </a:bodyPr>
          <a:lstStyle/>
          <a:p>
            <a:pPr algn="ctr" defTabSz="815975"/>
            <a:r>
              <a:rPr lang="en-US" sz="800" dirty="0" smtClean="0">
                <a:solidFill>
                  <a:prstClr val="black"/>
                </a:solidFill>
              </a:rPr>
              <a:t>Data Loss Prevention</a:t>
            </a:r>
          </a:p>
        </p:txBody>
      </p:sp>
      <p:sp>
        <p:nvSpPr>
          <p:cNvPr id="210" name="TextBox 209"/>
          <p:cNvSpPr txBox="1"/>
          <p:nvPr/>
        </p:nvSpPr>
        <p:spPr>
          <a:xfrm>
            <a:off x="2558503" y="3192333"/>
            <a:ext cx="723506" cy="175039"/>
          </a:xfrm>
          <a:prstGeom prst="rect">
            <a:avLst/>
          </a:prstGeom>
        </p:spPr>
        <p:txBody>
          <a:bodyPr wrap="square" lIns="51426" tIns="25713" rIns="51426" bIns="25713" rtlCol="0">
            <a:spAutoFit/>
          </a:bodyPr>
          <a:lstStyle/>
          <a:p>
            <a:pPr algn="ctr" defTabSz="815975"/>
            <a:r>
              <a:rPr lang="en-US" sz="800" dirty="0" smtClean="0">
                <a:solidFill>
                  <a:prstClr val="black"/>
                </a:solidFill>
              </a:rPr>
              <a:t>Anti-Malware</a:t>
            </a:r>
          </a:p>
        </p:txBody>
      </p:sp>
      <p:sp>
        <p:nvSpPr>
          <p:cNvPr id="211" name="TextBox 210"/>
          <p:cNvSpPr txBox="1"/>
          <p:nvPr/>
        </p:nvSpPr>
        <p:spPr>
          <a:xfrm>
            <a:off x="1432888" y="2420814"/>
            <a:ext cx="1600904" cy="298149"/>
          </a:xfrm>
          <a:prstGeom prst="rect">
            <a:avLst/>
          </a:prstGeom>
        </p:spPr>
        <p:txBody>
          <a:bodyPr wrap="square" lIns="51426" tIns="25713" rIns="51426" bIns="25713" rtlCol="0">
            <a:spAutoFit/>
          </a:bodyPr>
          <a:lstStyle/>
          <a:p>
            <a:pPr algn="ctr" defTabSz="815975"/>
            <a:r>
              <a:rPr lang="en-US" sz="800" dirty="0" smtClean="0">
                <a:solidFill>
                  <a:prstClr val="black"/>
                </a:solidFill>
              </a:rPr>
              <a:t>Vulnerability</a:t>
            </a:r>
            <a:endParaRPr lang="en-US" sz="800" dirty="0">
              <a:solidFill>
                <a:prstClr val="black"/>
              </a:solidFill>
            </a:endParaRPr>
          </a:p>
          <a:p>
            <a:pPr algn="ctr" defTabSz="815975"/>
            <a:r>
              <a:rPr lang="en-US" sz="800" dirty="0">
                <a:solidFill>
                  <a:prstClr val="black"/>
                </a:solidFill>
              </a:rPr>
              <a:t>S</a:t>
            </a:r>
            <a:r>
              <a:rPr lang="en-US" sz="800" dirty="0" smtClean="0">
                <a:solidFill>
                  <a:prstClr val="black"/>
                </a:solidFill>
              </a:rPr>
              <a:t>cans</a:t>
            </a:r>
          </a:p>
        </p:txBody>
      </p:sp>
      <p:sp>
        <p:nvSpPr>
          <p:cNvPr id="212" name="TextBox 211"/>
          <p:cNvSpPr txBox="1"/>
          <p:nvPr/>
        </p:nvSpPr>
        <p:spPr>
          <a:xfrm>
            <a:off x="823556" y="1579038"/>
            <a:ext cx="725170" cy="175039"/>
          </a:xfrm>
          <a:prstGeom prst="rect">
            <a:avLst/>
          </a:prstGeom>
        </p:spPr>
        <p:txBody>
          <a:bodyPr wrap="none" lIns="51426" tIns="25713" rIns="51426" bIns="25713" rtlCol="0">
            <a:spAutoFit/>
          </a:bodyPr>
          <a:lstStyle/>
          <a:p>
            <a:pPr algn="ctr" defTabSz="815975"/>
            <a:r>
              <a:rPr lang="en-US" sz="800" dirty="0" smtClean="0">
                <a:solidFill>
                  <a:prstClr val="black"/>
                </a:solidFill>
              </a:rPr>
              <a:t>Authentication</a:t>
            </a:r>
          </a:p>
        </p:txBody>
      </p:sp>
      <p:pic>
        <p:nvPicPr>
          <p:cNvPr id="213" name="Picture 212"/>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071544" y="1348935"/>
            <a:ext cx="255142" cy="255142"/>
          </a:xfrm>
          <a:prstGeom prst="rect">
            <a:avLst/>
          </a:prstGeom>
        </p:spPr>
      </p:pic>
      <p:pic>
        <p:nvPicPr>
          <p:cNvPr id="214" name="Picture 213"/>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2783667" y="2979245"/>
            <a:ext cx="228642" cy="242499"/>
          </a:xfrm>
          <a:prstGeom prst="rect">
            <a:avLst/>
          </a:prstGeom>
        </p:spPr>
      </p:pic>
      <p:pic>
        <p:nvPicPr>
          <p:cNvPr id="215" name="Picture 214"/>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802560" y="1520856"/>
            <a:ext cx="206188" cy="288663"/>
          </a:xfrm>
          <a:prstGeom prst="rect">
            <a:avLst/>
          </a:prstGeom>
        </p:spPr>
      </p:pic>
      <p:pic>
        <p:nvPicPr>
          <p:cNvPr id="216" name="Picture 215"/>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2630116" y="2269458"/>
            <a:ext cx="284760" cy="215604"/>
          </a:xfrm>
          <a:prstGeom prst="rect">
            <a:avLst/>
          </a:prstGeom>
        </p:spPr>
      </p:pic>
      <p:sp>
        <p:nvSpPr>
          <p:cNvPr id="219" name="Rectangle 164"/>
          <p:cNvSpPr>
            <a:spLocks noChangeArrowheads="1"/>
          </p:cNvSpPr>
          <p:nvPr/>
        </p:nvSpPr>
        <p:spPr bwMode="gray">
          <a:xfrm>
            <a:off x="1576537" y="3757058"/>
            <a:ext cx="387898" cy="131318"/>
          </a:xfrm>
          <a:prstGeom prst="rect">
            <a:avLst/>
          </a:prstGeom>
          <a:noFill/>
          <a:ln w="9525">
            <a:noFill/>
            <a:miter lim="800000"/>
            <a:headEnd/>
            <a:tailEnd/>
          </a:ln>
        </p:spPr>
        <p:txBody>
          <a:bodyPr wrap="square" lIns="9144" tIns="9144" rIns="9144" bIns="9144">
            <a:prstTxWarp prst="textNoShape">
              <a:avLst/>
            </a:prstTxWarp>
            <a:spAutoFit/>
          </a:bodyPr>
          <a:lstStyle/>
          <a:p>
            <a:pPr marL="276198" indent="-276198" algn="ctr" defTabSz="815975">
              <a:lnSpc>
                <a:spcPct val="90000"/>
              </a:lnSpc>
              <a:buClr>
                <a:srgbClr val="669548"/>
              </a:buClr>
            </a:pPr>
            <a:r>
              <a:rPr lang="en-US" sz="800" dirty="0" smtClean="0">
                <a:solidFill>
                  <a:prstClr val="black"/>
                </a:solidFill>
              </a:rPr>
              <a:t>Storage</a:t>
            </a:r>
            <a:endParaRPr lang="en-US" sz="800" dirty="0">
              <a:solidFill>
                <a:prstClr val="black"/>
              </a:solidFill>
            </a:endParaRPr>
          </a:p>
        </p:txBody>
      </p:sp>
      <p:pic>
        <p:nvPicPr>
          <p:cNvPr id="220" name="Picture 219"/>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662063" y="3491114"/>
            <a:ext cx="236798" cy="236798"/>
          </a:xfrm>
          <a:prstGeom prst="rect">
            <a:avLst/>
          </a:prstGeom>
        </p:spPr>
      </p:pic>
      <p:sp>
        <p:nvSpPr>
          <p:cNvPr id="237" name="TextBox 236"/>
          <p:cNvSpPr txBox="1"/>
          <p:nvPr/>
        </p:nvSpPr>
        <p:spPr>
          <a:xfrm>
            <a:off x="175851" y="1337336"/>
            <a:ext cx="655937" cy="298149"/>
          </a:xfrm>
          <a:prstGeom prst="rect">
            <a:avLst/>
          </a:prstGeom>
        </p:spPr>
        <p:txBody>
          <a:bodyPr wrap="square" lIns="51426" tIns="25713" rIns="51426" bIns="25713" rtlCol="0">
            <a:spAutoFit/>
          </a:bodyPr>
          <a:lstStyle/>
          <a:p>
            <a:pPr algn="ctr" defTabSz="815975"/>
            <a:r>
              <a:rPr lang="en-US" sz="800" dirty="0" smtClean="0">
                <a:solidFill>
                  <a:prstClr val="black"/>
                </a:solidFill>
              </a:rPr>
              <a:t>Industrial Control</a:t>
            </a:r>
          </a:p>
        </p:txBody>
      </p:sp>
      <p:sp>
        <p:nvSpPr>
          <p:cNvPr id="239" name="TextBox 238"/>
          <p:cNvSpPr txBox="1"/>
          <p:nvPr/>
        </p:nvSpPr>
        <p:spPr>
          <a:xfrm>
            <a:off x="272169" y="2757338"/>
            <a:ext cx="398809" cy="164780"/>
          </a:xfrm>
          <a:prstGeom prst="rect">
            <a:avLst/>
          </a:prstGeom>
        </p:spPr>
        <p:txBody>
          <a:bodyPr wrap="none" lIns="51426" tIns="25713" rIns="51426" bIns="25713" rtlCol="0">
            <a:spAutoFit/>
          </a:bodyPr>
          <a:lstStyle/>
          <a:p>
            <a:pPr algn="ctr" defTabSz="815975">
              <a:lnSpc>
                <a:spcPct val="90000"/>
              </a:lnSpc>
            </a:pPr>
            <a:r>
              <a:rPr lang="en-US" sz="800" dirty="0" smtClean="0">
                <a:solidFill>
                  <a:prstClr val="black"/>
                </a:solidFill>
              </a:rPr>
              <a:t>Mobile</a:t>
            </a:r>
          </a:p>
        </p:txBody>
      </p:sp>
      <p:sp>
        <p:nvSpPr>
          <p:cNvPr id="5" name="TextBox 4"/>
          <p:cNvSpPr txBox="1"/>
          <p:nvPr/>
        </p:nvSpPr>
        <p:spPr>
          <a:xfrm>
            <a:off x="5025754" y="2569879"/>
            <a:ext cx="3243613" cy="359705"/>
          </a:xfrm>
          <a:prstGeom prst="rect">
            <a:avLst/>
          </a:prstGeom>
        </p:spPr>
        <p:txBody>
          <a:bodyPr wrap="none" lIns="51426" tIns="25713" rIns="51426" bIns="25713" rtlCol="0">
            <a:spAutoFit/>
          </a:bodyPr>
          <a:lstStyle/>
          <a:p>
            <a:pPr algn="ctr"/>
            <a:r>
              <a:rPr lang="en-US" sz="2000" b="1" dirty="0" smtClean="0">
                <a:solidFill>
                  <a:schemeClr val="bg1"/>
                </a:solidFill>
              </a:rPr>
              <a:t>Security Intelligence Platform</a:t>
            </a:r>
          </a:p>
        </p:txBody>
      </p:sp>
      <p:pic>
        <p:nvPicPr>
          <p:cNvPr id="240" name="Picture 239" descr="alert-lightorange-2.png"/>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2110497" y="2178754"/>
            <a:ext cx="240230" cy="242620"/>
          </a:xfrm>
          <a:prstGeom prst="rect">
            <a:avLst/>
          </a:prstGeom>
        </p:spPr>
      </p:pic>
      <p:pic>
        <p:nvPicPr>
          <p:cNvPr id="241" name="Picture 240" descr="magnifying-glass-blue-2.pn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1435267" y="2839989"/>
            <a:ext cx="248708" cy="248732"/>
          </a:xfrm>
          <a:prstGeom prst="rect">
            <a:avLst/>
          </a:prstGeom>
        </p:spPr>
      </p:pic>
      <p:pic>
        <p:nvPicPr>
          <p:cNvPr id="7" name="Picture 6" descr="datacenters-gray-4.png"/>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847894" y="2831045"/>
            <a:ext cx="317500" cy="317500"/>
          </a:xfrm>
          <a:prstGeom prst="rect">
            <a:avLst/>
          </a:prstGeom>
        </p:spPr>
      </p:pic>
      <p:pic>
        <p:nvPicPr>
          <p:cNvPr id="8" name="Picture 7" descr="1416282755_factory-128[1].png"/>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343438" y="1019545"/>
            <a:ext cx="308664" cy="308664"/>
          </a:xfrm>
          <a:prstGeom prst="rect">
            <a:avLst/>
          </a:prstGeom>
        </p:spPr>
      </p:pic>
      <p:grpSp>
        <p:nvGrpSpPr>
          <p:cNvPr id="39" name="Group 38"/>
          <p:cNvGrpSpPr/>
          <p:nvPr/>
        </p:nvGrpSpPr>
        <p:grpSpPr>
          <a:xfrm>
            <a:off x="4474272" y="3032123"/>
            <a:ext cx="4383087" cy="1388003"/>
            <a:chOff x="4298421" y="3032123"/>
            <a:chExt cx="4383087" cy="1388003"/>
          </a:xfrm>
        </p:grpSpPr>
        <p:sp>
          <p:nvSpPr>
            <p:cNvPr id="6" name="Rounded Rectangle 5"/>
            <p:cNvSpPr/>
            <p:nvPr/>
          </p:nvSpPr>
          <p:spPr bwMode="gray">
            <a:xfrm>
              <a:off x="4298421" y="3516838"/>
              <a:ext cx="4383087" cy="903288"/>
            </a:xfrm>
            <a:prstGeom prst="roundRect">
              <a:avLst>
                <a:gd name="adj" fmla="val 13566"/>
              </a:avLst>
            </a:prstGeom>
            <a:ln/>
          </p:spPr>
          <p:style>
            <a:lnRef idx="2">
              <a:schemeClr val="accent4"/>
            </a:lnRef>
            <a:fillRef idx="1">
              <a:schemeClr val="lt1"/>
            </a:fillRef>
            <a:effectRef idx="0">
              <a:schemeClr val="accent4"/>
            </a:effectRef>
            <a:fontRef idx="minor">
              <a:schemeClr val="dk1"/>
            </a:fontRef>
          </p:style>
          <p:txBody>
            <a:bodyPr lIns="51426" tIns="25713" rIns="51426" bIns="25713" anchor="ctr"/>
            <a:lstStyle/>
            <a:p>
              <a:pPr algn="ctr">
                <a:defRPr/>
              </a:pPr>
              <a:endParaRPr lang="en-US" dirty="0"/>
            </a:p>
          </p:txBody>
        </p:sp>
        <p:sp>
          <p:nvSpPr>
            <p:cNvPr id="67" name="TextBox 66"/>
            <p:cNvSpPr txBox="1"/>
            <p:nvPr/>
          </p:nvSpPr>
          <p:spPr bwMode="gray">
            <a:xfrm>
              <a:off x="6134284" y="3649056"/>
              <a:ext cx="538508" cy="335476"/>
            </a:xfrm>
            <a:prstGeom prst="rect">
              <a:avLst/>
            </a:prstGeom>
            <a:noFill/>
          </p:spPr>
          <p:txBody>
            <a:bodyPr wrap="square" lIns="0" tIns="0" rIns="0" bIns="0" rtlCol="0" anchor="t">
              <a:noAutofit/>
            </a:bodyPr>
            <a:lstStyle/>
            <a:p>
              <a:pPr algn="ctr">
                <a:lnSpc>
                  <a:spcPct val="90000"/>
                </a:lnSpc>
              </a:pPr>
              <a:r>
                <a:rPr lang="en-US" sz="1000" b="1" dirty="0" smtClean="0">
                  <a:latin typeface="+mj-lt"/>
                </a:rPr>
                <a:t>Threat</a:t>
              </a:r>
            </a:p>
            <a:p>
              <a:pPr algn="ctr">
                <a:lnSpc>
                  <a:spcPct val="90000"/>
                </a:lnSpc>
              </a:pPr>
              <a:r>
                <a:rPr lang="en-US" sz="1000" b="1" dirty="0" smtClean="0">
                  <a:latin typeface="+mj-lt"/>
                </a:rPr>
                <a:t>Feeds</a:t>
              </a:r>
              <a:endParaRPr lang="en-US" sz="1000" b="1" dirty="0">
                <a:latin typeface="+mj-lt"/>
              </a:endParaRPr>
            </a:p>
          </p:txBody>
        </p:sp>
        <p:sp>
          <p:nvSpPr>
            <p:cNvPr id="68" name="TextBox 67"/>
            <p:cNvSpPr txBox="1"/>
            <p:nvPr/>
          </p:nvSpPr>
          <p:spPr bwMode="gray">
            <a:xfrm>
              <a:off x="4552562" y="3649056"/>
              <a:ext cx="519734" cy="335476"/>
            </a:xfrm>
            <a:prstGeom prst="rect">
              <a:avLst/>
            </a:prstGeom>
            <a:noFill/>
          </p:spPr>
          <p:txBody>
            <a:bodyPr wrap="square" lIns="0" tIns="0" rIns="0" bIns="0" rtlCol="0" anchor="t">
              <a:noAutofit/>
            </a:bodyPr>
            <a:lstStyle/>
            <a:p>
              <a:pPr algn="ctr">
                <a:lnSpc>
                  <a:spcPct val="90000"/>
                </a:lnSpc>
              </a:pPr>
              <a:r>
                <a:rPr lang="en-US" sz="1000" b="1" dirty="0" smtClean="0">
                  <a:latin typeface="+mj-lt"/>
                </a:rPr>
                <a:t>Asset </a:t>
              </a:r>
            </a:p>
            <a:p>
              <a:pPr algn="ctr">
                <a:lnSpc>
                  <a:spcPct val="90000"/>
                </a:lnSpc>
              </a:pPr>
              <a:r>
                <a:rPr lang="en-US" sz="1000" b="1" dirty="0" smtClean="0">
                  <a:latin typeface="+mj-lt"/>
                </a:rPr>
                <a:t>Info</a:t>
              </a:r>
              <a:endParaRPr lang="en-US" sz="1000" b="1" dirty="0">
                <a:latin typeface="+mj-lt"/>
              </a:endParaRPr>
            </a:p>
          </p:txBody>
        </p:sp>
        <p:sp>
          <p:nvSpPr>
            <p:cNvPr id="69" name="TextBox 68"/>
            <p:cNvSpPr txBox="1"/>
            <p:nvPr/>
          </p:nvSpPr>
          <p:spPr bwMode="gray">
            <a:xfrm>
              <a:off x="5192160" y="3649056"/>
              <a:ext cx="734508" cy="335476"/>
            </a:xfrm>
            <a:prstGeom prst="rect">
              <a:avLst/>
            </a:prstGeom>
            <a:noFill/>
          </p:spPr>
          <p:txBody>
            <a:bodyPr wrap="square" lIns="0" tIns="0" rIns="0" bIns="0" rtlCol="0" anchor="t">
              <a:noAutofit/>
            </a:bodyPr>
            <a:lstStyle/>
            <a:p>
              <a:pPr algn="ctr">
                <a:lnSpc>
                  <a:spcPct val="90000"/>
                </a:lnSpc>
              </a:pPr>
              <a:r>
                <a:rPr lang="en-US" sz="1000" b="1" dirty="0" smtClean="0">
                  <a:latin typeface="+mj-lt"/>
                </a:rPr>
                <a:t>Employee</a:t>
              </a:r>
            </a:p>
            <a:p>
              <a:pPr algn="ctr">
                <a:lnSpc>
                  <a:spcPct val="90000"/>
                </a:lnSpc>
              </a:pPr>
              <a:r>
                <a:rPr lang="en-US" sz="1000" b="1" dirty="0" smtClean="0">
                  <a:latin typeface="+mj-lt"/>
                </a:rPr>
                <a:t>Info</a:t>
              </a:r>
              <a:endParaRPr lang="en-US" sz="1000" b="1" dirty="0">
                <a:latin typeface="+mj-lt"/>
              </a:endParaRPr>
            </a:p>
          </p:txBody>
        </p:sp>
        <p:sp>
          <p:nvSpPr>
            <p:cNvPr id="70" name="TextBox 69"/>
            <p:cNvSpPr txBox="1"/>
            <p:nvPr/>
          </p:nvSpPr>
          <p:spPr bwMode="gray">
            <a:xfrm>
              <a:off x="7898984" y="3649056"/>
              <a:ext cx="572979" cy="417551"/>
            </a:xfrm>
            <a:prstGeom prst="rect">
              <a:avLst/>
            </a:prstGeom>
            <a:noFill/>
          </p:spPr>
          <p:txBody>
            <a:bodyPr wrap="square" lIns="0" tIns="0" rIns="0" bIns="0" rtlCol="0" anchor="t">
              <a:noAutofit/>
            </a:bodyPr>
            <a:lstStyle/>
            <a:p>
              <a:pPr algn="ctr">
                <a:lnSpc>
                  <a:spcPct val="90000"/>
                </a:lnSpc>
              </a:pPr>
              <a:r>
                <a:rPr lang="en-US" sz="1000" b="1" dirty="0" smtClean="0">
                  <a:latin typeface="+mj-lt"/>
                </a:rPr>
                <a:t>Data</a:t>
              </a:r>
            </a:p>
            <a:p>
              <a:pPr algn="ctr">
                <a:lnSpc>
                  <a:spcPct val="90000"/>
                </a:lnSpc>
              </a:pPr>
              <a:r>
                <a:rPr lang="en-US" sz="1000" b="1" dirty="0">
                  <a:latin typeface="+mj-lt"/>
                </a:rPr>
                <a:t>S</a:t>
              </a:r>
              <a:r>
                <a:rPr lang="en-US" sz="1000" b="1" dirty="0" smtClean="0">
                  <a:latin typeface="+mj-lt"/>
                </a:rPr>
                <a:t>tores</a:t>
              </a:r>
              <a:endParaRPr lang="en-US" sz="1000" b="1" dirty="0">
                <a:latin typeface="+mj-lt"/>
              </a:endParaRPr>
            </a:p>
          </p:txBody>
        </p:sp>
        <p:sp>
          <p:nvSpPr>
            <p:cNvPr id="71" name="TextBox 70"/>
            <p:cNvSpPr txBox="1"/>
            <p:nvPr/>
          </p:nvSpPr>
          <p:spPr bwMode="gray">
            <a:xfrm>
              <a:off x="6900587" y="3649056"/>
              <a:ext cx="915206" cy="169277"/>
            </a:xfrm>
            <a:prstGeom prst="rect">
              <a:avLst/>
            </a:prstGeom>
            <a:noFill/>
          </p:spPr>
          <p:txBody>
            <a:bodyPr wrap="square" lIns="0" tIns="0" rIns="0" bIns="0" rtlCol="0" anchor="t">
              <a:noAutofit/>
            </a:bodyPr>
            <a:lstStyle/>
            <a:p>
              <a:pPr algn="ctr">
                <a:lnSpc>
                  <a:spcPct val="90000"/>
                </a:lnSpc>
              </a:pPr>
              <a:r>
                <a:rPr lang="en-US" sz="1000" b="1" dirty="0" smtClean="0">
                  <a:latin typeface="+mj-lt"/>
                </a:rPr>
                <a:t>Applications</a:t>
              </a:r>
              <a:endParaRPr lang="en-US" sz="1000" b="1" dirty="0">
                <a:latin typeface="+mj-lt"/>
              </a:endParaRPr>
            </a:p>
          </p:txBody>
        </p:sp>
        <p:grpSp>
          <p:nvGrpSpPr>
            <p:cNvPr id="252" name="Group 251"/>
            <p:cNvGrpSpPr/>
            <p:nvPr/>
          </p:nvGrpSpPr>
          <p:grpSpPr>
            <a:xfrm>
              <a:off x="4561898" y="3971922"/>
              <a:ext cx="501063" cy="348663"/>
              <a:chOff x="4632325" y="4019550"/>
              <a:chExt cx="501063" cy="348663"/>
            </a:xfrm>
          </p:grpSpPr>
          <p:pic>
            <p:nvPicPr>
              <p:cNvPr id="72" name="Picture 71" descr="datastores-green-2.png"/>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632325" y="4019550"/>
                <a:ext cx="252804" cy="252804"/>
              </a:xfrm>
              <a:prstGeom prst="rect">
                <a:avLst/>
              </a:prstGeom>
            </p:spPr>
          </p:pic>
          <p:pic>
            <p:nvPicPr>
              <p:cNvPr id="73" name="Picture 72" descr="active-directory-blue-2x.png"/>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4860925" y="4095750"/>
                <a:ext cx="272463" cy="272463"/>
              </a:xfrm>
              <a:prstGeom prst="rect">
                <a:avLst/>
              </a:prstGeom>
            </p:spPr>
          </p:pic>
        </p:grpSp>
        <p:pic>
          <p:nvPicPr>
            <p:cNvPr id="74" name="Picture 73"/>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5405421" y="3968736"/>
              <a:ext cx="307986" cy="307986"/>
            </a:xfrm>
            <a:prstGeom prst="rect">
              <a:avLst/>
            </a:prstGeom>
          </p:spPr>
        </p:pic>
        <p:pic>
          <p:nvPicPr>
            <p:cNvPr id="76" name="Picture 75" descr="document-gray-2.png"/>
            <p:cNvPicPr>
              <a:picLocks noChangeAspect="1"/>
            </p:cNvPicPr>
            <p:nvPr/>
          </p:nvPicPr>
          <p:blipFill>
            <a:blip r:embed="rId29" cstate="email">
              <a:extLst>
                <a:ext uri="{BEBA8EAE-BF5A-486C-A8C5-ECC9F3942E4B}">
                  <a14:imgProps xmlns:a14="http://schemas.microsoft.com/office/drawing/2010/main">
                    <a14:imgLayer r:embed="rId30">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257104" y="3989094"/>
              <a:ext cx="213736" cy="277091"/>
            </a:xfrm>
            <a:prstGeom prst="rect">
              <a:avLst/>
            </a:prstGeom>
          </p:spPr>
        </p:pic>
        <p:pic>
          <p:nvPicPr>
            <p:cNvPr id="75" name="Picture 74" descr="alert-lightorange-2.png"/>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6375550" y="4068420"/>
              <a:ext cx="206249" cy="208302"/>
            </a:xfrm>
            <a:prstGeom prst="rect">
              <a:avLst/>
            </a:prstGeom>
          </p:spPr>
        </p:pic>
        <p:pic>
          <p:nvPicPr>
            <p:cNvPr id="78" name="Picture 77" descr="app-alt-orange-2x.png"/>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7299325" y="3971922"/>
              <a:ext cx="356169" cy="254432"/>
            </a:xfrm>
            <a:prstGeom prst="rect">
              <a:avLst/>
            </a:prstGeom>
          </p:spPr>
        </p:pic>
        <p:pic>
          <p:nvPicPr>
            <p:cNvPr id="79" name="Picture 78" descr="desktop-black-2.png"/>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6994525" y="3971922"/>
              <a:ext cx="293301" cy="281825"/>
            </a:xfrm>
            <a:prstGeom prst="rect">
              <a:avLst/>
            </a:prstGeom>
          </p:spPr>
        </p:pic>
        <p:pic>
          <p:nvPicPr>
            <p:cNvPr id="81" name="Picture 80" descr="datastores-green-2.png"/>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7960921" y="3971922"/>
              <a:ext cx="252804" cy="252804"/>
            </a:xfrm>
            <a:prstGeom prst="rect">
              <a:avLst/>
            </a:prstGeom>
          </p:spPr>
        </p:pic>
        <p:sp>
          <p:nvSpPr>
            <p:cNvPr id="253" name="Up-Down Arrow 252"/>
            <p:cNvSpPr/>
            <p:nvPr/>
          </p:nvSpPr>
          <p:spPr>
            <a:xfrm>
              <a:off x="4884208" y="3032123"/>
              <a:ext cx="216959" cy="407460"/>
            </a:xfrm>
            <a:prstGeom prst="upDownArrow">
              <a:avLst/>
            </a:prstGeom>
            <a:gradFill flip="none" rotWithShape="1">
              <a:gsLst>
                <a:gs pos="0">
                  <a:srgbClr val="4C7F2A"/>
                </a:gs>
                <a:gs pos="100000">
                  <a:schemeClr val="accent3"/>
                </a:gs>
              </a:gsLst>
              <a:lin ang="16200000" scaled="0"/>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5" name="TextBox 254"/>
            <p:cNvSpPr txBox="1"/>
            <p:nvPr/>
          </p:nvSpPr>
          <p:spPr>
            <a:xfrm>
              <a:off x="5485993" y="3137960"/>
              <a:ext cx="2068637" cy="236594"/>
            </a:xfrm>
            <a:prstGeom prst="rect">
              <a:avLst/>
            </a:prstGeom>
          </p:spPr>
          <p:txBody>
            <a:bodyPr wrap="none" lIns="51426" tIns="25713" rIns="51426" bIns="25713" rtlCol="0">
              <a:spAutoFit/>
            </a:bodyPr>
            <a:lstStyle/>
            <a:p>
              <a:pPr algn="ctr"/>
              <a:r>
                <a:rPr lang="en-US" sz="1200" b="1" dirty="0" smtClean="0">
                  <a:solidFill>
                    <a:schemeClr val="accent1"/>
                  </a:solidFill>
                </a:rPr>
                <a:t>External Lookups / Enrichment</a:t>
              </a:r>
            </a:p>
          </p:txBody>
        </p:sp>
        <p:pic>
          <p:nvPicPr>
            <p:cNvPr id="80" name="Picture 79" descr="storage-hadoop.png"/>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8187673" y="4037050"/>
              <a:ext cx="253226" cy="253226"/>
            </a:xfrm>
            <a:prstGeom prst="rect">
              <a:avLst/>
            </a:prstGeom>
          </p:spPr>
        </p:pic>
      </p:grpSp>
    </p:spTree>
    <p:extLst>
      <p:ext uri="{BB962C8B-B14F-4D97-AF65-F5344CB8AC3E}">
        <p14:creationId xmlns:p14="http://schemas.microsoft.com/office/powerpoint/2010/main" val="51994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eaLnBrk="1" hangingPunct="1">
              <a:defRPr/>
            </a:pPr>
            <a:r>
              <a:rPr lang="en-US" sz="3700" dirty="0" smtClean="0">
                <a:solidFill>
                  <a:srgbClr val="262626"/>
                </a:solidFill>
                <a:latin typeface="+mj-lt"/>
                <a:ea typeface="Calibri" charset="0"/>
                <a:cs typeface="Calibri" charset="0"/>
              </a:rPr>
              <a:t>Who Can Benefit From This PPT?</a:t>
            </a:r>
            <a:endParaRPr lang="en-US" sz="3700" dirty="0">
              <a:solidFill>
                <a:srgbClr val="262626"/>
              </a:solidFill>
              <a:latin typeface="+mj-lt"/>
              <a:ea typeface="Calibri" charset="0"/>
              <a:cs typeface="Calibri" charset="0"/>
            </a:endParaRPr>
          </a:p>
        </p:txBody>
      </p:sp>
      <p:sp>
        <p:nvSpPr>
          <p:cNvPr id="2" name="TextBox 1"/>
          <p:cNvSpPr txBox="1"/>
          <p:nvPr/>
        </p:nvSpPr>
        <p:spPr>
          <a:xfrm>
            <a:off x="2507344" y="1506469"/>
            <a:ext cx="1245283" cy="421260"/>
          </a:xfrm>
          <a:prstGeom prst="rect">
            <a:avLst/>
          </a:prstGeom>
        </p:spPr>
        <p:txBody>
          <a:bodyPr wrap="square" lIns="51426" tIns="25713" rIns="51426" bIns="25713" rtlCol="0">
            <a:spAutoFit/>
          </a:bodyPr>
          <a:lstStyle/>
          <a:p>
            <a:r>
              <a:rPr lang="en-US" sz="2400" b="1" dirty="0" smtClean="0">
                <a:solidFill>
                  <a:schemeClr val="accent1"/>
                </a:solidFill>
              </a:rPr>
              <a:t>Primary:</a:t>
            </a:r>
          </a:p>
        </p:txBody>
      </p:sp>
      <p:sp>
        <p:nvSpPr>
          <p:cNvPr id="8" name="TextBox 7"/>
          <p:cNvSpPr txBox="1"/>
          <p:nvPr/>
        </p:nvSpPr>
        <p:spPr>
          <a:xfrm>
            <a:off x="270933" y="2941424"/>
            <a:ext cx="1686536" cy="421260"/>
          </a:xfrm>
          <a:prstGeom prst="rect">
            <a:avLst/>
          </a:prstGeom>
        </p:spPr>
        <p:txBody>
          <a:bodyPr wrap="square" lIns="51426" tIns="25713" rIns="51426" bIns="25713" rtlCol="0">
            <a:spAutoFit/>
          </a:bodyPr>
          <a:lstStyle/>
          <a:p>
            <a:r>
              <a:rPr lang="en-US" sz="2400" b="1" dirty="0" smtClean="0">
                <a:solidFill>
                  <a:srgbClr val="5F5F5F"/>
                </a:solidFill>
              </a:rPr>
              <a:t>Secondary: </a:t>
            </a:r>
          </a:p>
        </p:txBody>
      </p:sp>
      <p:sp>
        <p:nvSpPr>
          <p:cNvPr id="14"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2</a:t>
            </a:fld>
            <a:endParaRPr lang="en-US" sz="1100" dirty="0">
              <a:solidFill>
                <a:schemeClr val="accent4"/>
              </a:solidFill>
            </a:endParaRPr>
          </a:p>
        </p:txBody>
      </p:sp>
      <p:sp>
        <p:nvSpPr>
          <p:cNvPr id="6" name="Rounded Rectangle 5"/>
          <p:cNvSpPr/>
          <p:nvPr/>
        </p:nvSpPr>
        <p:spPr>
          <a:xfrm>
            <a:off x="3854068" y="1270052"/>
            <a:ext cx="2868166" cy="1040876"/>
          </a:xfrm>
          <a:prstGeom prst="roundRect">
            <a:avLst>
              <a:gd name="adj" fmla="val 9229"/>
            </a:avLst>
          </a:prstGeom>
          <a:gradFill>
            <a:gsLst>
              <a:gs pos="100000">
                <a:schemeClr val="accent5"/>
              </a:gs>
              <a:gs pos="35000">
                <a:srgbClr val="00405B"/>
              </a:gs>
            </a:gsLst>
            <a:lin ang="16200000" scaled="0"/>
          </a:gradFill>
          <a:ln w="25400">
            <a:noFill/>
            <a:round/>
            <a:headEnd/>
            <a:tailEnd/>
          </a:ln>
        </p:spPr>
        <p:txBody>
          <a:bodyPr lIns="51426" tIns="25713" rIns="51426" bIns="25713"/>
          <a:lstStyle/>
          <a:p>
            <a:pPr algn="ctr" defTabSz="514259" fontAlgn="auto">
              <a:spcBef>
                <a:spcPts val="0"/>
              </a:spcBef>
              <a:spcAft>
                <a:spcPts val="0"/>
              </a:spcAft>
            </a:pPr>
            <a:endParaRPr lang="en-US" sz="2800" b="1" kern="0">
              <a:solidFill>
                <a:srgbClr val="FFFFFF"/>
              </a:solidFill>
              <a:ea typeface="ＭＳ Ｐゴシック" charset="0"/>
              <a:cs typeface="ＭＳ Ｐゴシック" charset="0"/>
            </a:endParaRPr>
          </a:p>
        </p:txBody>
      </p:sp>
      <p:sp>
        <p:nvSpPr>
          <p:cNvPr id="7" name="TextBox 6"/>
          <p:cNvSpPr txBox="1"/>
          <p:nvPr/>
        </p:nvSpPr>
        <p:spPr>
          <a:xfrm>
            <a:off x="4505404" y="1336908"/>
            <a:ext cx="1565495" cy="790592"/>
          </a:xfrm>
          <a:prstGeom prst="rect">
            <a:avLst/>
          </a:prstGeom>
        </p:spPr>
        <p:txBody>
          <a:bodyPr wrap="none" lIns="51426" tIns="25713" rIns="51426" bIns="25713" rtlCol="0">
            <a:spAutoFit/>
          </a:bodyPr>
          <a:lstStyle/>
          <a:p>
            <a:pPr algn="ctr"/>
            <a:r>
              <a:rPr lang="en-US" sz="2400" b="1" kern="0" dirty="0">
                <a:solidFill>
                  <a:srgbClr val="FFFFFF"/>
                </a:solidFill>
                <a:sym typeface="Myriad Pro" charset="0"/>
              </a:rPr>
              <a:t>Wants </a:t>
            </a:r>
            <a:r>
              <a:rPr lang="en-US" sz="2400" b="1" kern="0" dirty="0" smtClean="0">
                <a:solidFill>
                  <a:srgbClr val="FFFFFF"/>
                </a:solidFill>
                <a:sym typeface="Myriad Pro" charset="0"/>
              </a:rPr>
              <a:t>to</a:t>
            </a:r>
          </a:p>
          <a:p>
            <a:pPr algn="ctr"/>
            <a:r>
              <a:rPr lang="en-US" sz="2400" b="1" kern="0" dirty="0" smtClean="0">
                <a:solidFill>
                  <a:srgbClr val="FFFFFF"/>
                </a:solidFill>
                <a:sym typeface="Myriad Pro" charset="0"/>
              </a:rPr>
              <a:t>Build </a:t>
            </a:r>
            <a:r>
              <a:rPr lang="en-US" sz="2400" b="1" kern="0" dirty="0">
                <a:solidFill>
                  <a:srgbClr val="FFFFFF"/>
                </a:solidFill>
                <a:sym typeface="Myriad Pro" charset="0"/>
              </a:rPr>
              <a:t>a </a:t>
            </a:r>
            <a:r>
              <a:rPr lang="en-US" sz="2400" b="1" kern="0" dirty="0" smtClean="0">
                <a:solidFill>
                  <a:srgbClr val="FFFFFF"/>
                </a:solidFill>
                <a:sym typeface="Myriad Pro" charset="0"/>
              </a:rPr>
              <a:t>SOC</a:t>
            </a:r>
            <a:endParaRPr lang="en-US" sz="2400" b="1" kern="0" dirty="0">
              <a:solidFill>
                <a:srgbClr val="FFFFFF"/>
              </a:solidFill>
              <a:sym typeface="Myriad Pro" charset="0"/>
            </a:endParaRPr>
          </a:p>
        </p:txBody>
      </p:sp>
      <p:sp>
        <p:nvSpPr>
          <p:cNvPr id="23" name="Rounded Rectangle 22"/>
          <p:cNvSpPr/>
          <p:nvPr/>
        </p:nvSpPr>
        <p:spPr>
          <a:xfrm>
            <a:off x="2163958" y="2740653"/>
            <a:ext cx="2868166" cy="1040876"/>
          </a:xfrm>
          <a:prstGeom prst="roundRect">
            <a:avLst>
              <a:gd name="adj" fmla="val 9229"/>
            </a:avLst>
          </a:prstGeom>
          <a:gradFill>
            <a:gsLst>
              <a:gs pos="100000">
                <a:schemeClr val="accent5"/>
              </a:gs>
              <a:gs pos="35000">
                <a:srgbClr val="00405B"/>
              </a:gs>
            </a:gsLst>
            <a:lin ang="16200000" scaled="0"/>
          </a:gradFill>
          <a:ln w="25400">
            <a:noFill/>
            <a:round/>
            <a:headEnd/>
            <a:tailEnd/>
          </a:ln>
        </p:spPr>
        <p:txBody>
          <a:bodyPr lIns="51426" tIns="25713" rIns="51426" bIns="25713"/>
          <a:lstStyle/>
          <a:p>
            <a:pPr algn="ctr" defTabSz="514259" fontAlgn="auto">
              <a:spcBef>
                <a:spcPts val="0"/>
              </a:spcBef>
              <a:spcAft>
                <a:spcPts val="0"/>
              </a:spcAft>
            </a:pPr>
            <a:endParaRPr lang="en-US" sz="2800" b="1" kern="0">
              <a:solidFill>
                <a:srgbClr val="FFFFFF"/>
              </a:solidFill>
              <a:ea typeface="ＭＳ Ｐゴシック" charset="0"/>
              <a:cs typeface="ＭＳ Ｐゴシック" charset="0"/>
            </a:endParaRPr>
          </a:p>
        </p:txBody>
      </p:sp>
      <p:sp>
        <p:nvSpPr>
          <p:cNvPr id="24" name="TextBox 23"/>
          <p:cNvSpPr txBox="1"/>
          <p:nvPr/>
        </p:nvSpPr>
        <p:spPr>
          <a:xfrm>
            <a:off x="2387071" y="2807509"/>
            <a:ext cx="2421949" cy="790592"/>
          </a:xfrm>
          <a:prstGeom prst="rect">
            <a:avLst/>
          </a:prstGeom>
        </p:spPr>
        <p:txBody>
          <a:bodyPr wrap="none" lIns="51426" tIns="25713" rIns="51426" bIns="25713" rtlCol="0">
            <a:spAutoFit/>
          </a:bodyPr>
          <a:lstStyle/>
          <a:p>
            <a:pPr algn="ctr"/>
            <a:r>
              <a:rPr lang="en-US" sz="2400" b="1" kern="0" dirty="0">
                <a:solidFill>
                  <a:srgbClr val="FFFFFF"/>
                </a:solidFill>
                <a:sym typeface="Myriad Pro" charset="0"/>
              </a:rPr>
              <a:t>Wants </a:t>
            </a:r>
            <a:r>
              <a:rPr lang="en-US" sz="2400" b="1" kern="0" dirty="0" smtClean="0">
                <a:solidFill>
                  <a:srgbClr val="FFFFFF"/>
                </a:solidFill>
                <a:sym typeface="Myriad Pro" charset="0"/>
              </a:rPr>
              <a:t>to Enhance</a:t>
            </a:r>
          </a:p>
          <a:p>
            <a:pPr algn="ctr"/>
            <a:r>
              <a:rPr lang="en-US" sz="2400" b="1" kern="0" dirty="0" smtClean="0">
                <a:solidFill>
                  <a:srgbClr val="FFFFFF"/>
                </a:solidFill>
                <a:sym typeface="Myriad Pro" charset="0"/>
              </a:rPr>
              <a:t>Existing SOC</a:t>
            </a:r>
            <a:endParaRPr lang="en-US" sz="2400" b="1" kern="0" dirty="0">
              <a:solidFill>
                <a:srgbClr val="FFFFFF"/>
              </a:solidFill>
              <a:sym typeface="Myriad Pro" charset="0"/>
            </a:endParaRPr>
          </a:p>
        </p:txBody>
      </p:sp>
      <p:sp>
        <p:nvSpPr>
          <p:cNvPr id="25" name="Rounded Rectangle 24"/>
          <p:cNvSpPr/>
          <p:nvPr/>
        </p:nvSpPr>
        <p:spPr>
          <a:xfrm>
            <a:off x="5591921" y="2740653"/>
            <a:ext cx="2868166" cy="1040876"/>
          </a:xfrm>
          <a:prstGeom prst="roundRect">
            <a:avLst>
              <a:gd name="adj" fmla="val 9229"/>
            </a:avLst>
          </a:prstGeom>
          <a:gradFill>
            <a:gsLst>
              <a:gs pos="100000">
                <a:schemeClr val="accent5"/>
              </a:gs>
              <a:gs pos="35000">
                <a:srgbClr val="00405B"/>
              </a:gs>
            </a:gsLst>
            <a:lin ang="16200000" scaled="0"/>
          </a:gradFill>
          <a:ln w="25400">
            <a:noFill/>
            <a:round/>
            <a:headEnd/>
            <a:tailEnd/>
          </a:ln>
        </p:spPr>
        <p:txBody>
          <a:bodyPr lIns="51426" tIns="25713" rIns="51426" bIns="25713"/>
          <a:lstStyle/>
          <a:p>
            <a:pPr algn="ctr" defTabSz="514259" fontAlgn="auto">
              <a:spcBef>
                <a:spcPts val="0"/>
              </a:spcBef>
              <a:spcAft>
                <a:spcPts val="0"/>
              </a:spcAft>
            </a:pPr>
            <a:endParaRPr lang="en-US" sz="2800" b="1" kern="0">
              <a:solidFill>
                <a:srgbClr val="FFFFFF"/>
              </a:solidFill>
              <a:ea typeface="ＭＳ Ｐゴシック" charset="0"/>
              <a:cs typeface="ＭＳ Ｐゴシック" charset="0"/>
            </a:endParaRPr>
          </a:p>
        </p:txBody>
      </p:sp>
      <p:sp>
        <p:nvSpPr>
          <p:cNvPr id="26" name="TextBox 25"/>
          <p:cNvSpPr txBox="1"/>
          <p:nvPr/>
        </p:nvSpPr>
        <p:spPr>
          <a:xfrm>
            <a:off x="5792943" y="2807509"/>
            <a:ext cx="2466132" cy="790592"/>
          </a:xfrm>
          <a:prstGeom prst="rect">
            <a:avLst/>
          </a:prstGeom>
        </p:spPr>
        <p:txBody>
          <a:bodyPr wrap="none" lIns="51426" tIns="25713" rIns="51426" bIns="25713" rtlCol="0">
            <a:spAutoFit/>
          </a:bodyPr>
          <a:lstStyle/>
          <a:p>
            <a:pPr algn="ctr"/>
            <a:r>
              <a:rPr lang="en-US" sz="2400" b="1" kern="0" dirty="0" smtClean="0">
                <a:solidFill>
                  <a:srgbClr val="FFFFFF"/>
                </a:solidFill>
                <a:sym typeface="Myriad Pro" charset="0"/>
              </a:rPr>
              <a:t>Performs SOC-Like</a:t>
            </a:r>
          </a:p>
          <a:p>
            <a:pPr algn="ctr"/>
            <a:r>
              <a:rPr lang="en-US" sz="2400" b="1" kern="0" dirty="0" smtClean="0">
                <a:solidFill>
                  <a:srgbClr val="FFFFFF"/>
                </a:solidFill>
                <a:sym typeface="Myriad Pro" charset="0"/>
              </a:rPr>
              <a:t>Functions</a:t>
            </a:r>
            <a:endParaRPr lang="en-US" sz="2400" b="1" kern="0" dirty="0">
              <a:solidFill>
                <a:srgbClr val="FFFFFF"/>
              </a:solidFill>
              <a:sym typeface="Myriad Pro" charset="0"/>
            </a:endParaRPr>
          </a:p>
        </p:txBody>
      </p:sp>
    </p:spTree>
    <p:extLst>
      <p:ext uri="{BB962C8B-B14F-4D97-AF65-F5344CB8AC3E}">
        <p14:creationId xmlns:p14="http://schemas.microsoft.com/office/powerpoint/2010/main" val="1130579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p:cNvSpPr>
            <a:spLocks noGrp="1"/>
          </p:cNvSpPr>
          <p:nvPr>
            <p:ph type="title"/>
          </p:nvPr>
        </p:nvSpPr>
        <p:spPr>
          <a:xfrm>
            <a:off x="0" y="9525"/>
            <a:ext cx="9144000" cy="857250"/>
          </a:xfrm>
        </p:spPr>
        <p:txBody>
          <a:bodyPr>
            <a:normAutofit/>
          </a:bodyPr>
          <a:lstStyle/>
          <a:p>
            <a:r>
              <a:rPr lang="en-US" sz="3700" dirty="0" smtClean="0"/>
              <a:t>Enables Many Security Use Cases </a:t>
            </a:r>
            <a:endParaRPr lang="en-US" sz="3700" spc="-28" dirty="0">
              <a:solidFill>
                <a:srgbClr val="FF0000"/>
              </a:solidFill>
            </a:endParaRPr>
          </a:p>
        </p:txBody>
      </p:sp>
      <p:sp>
        <p:nvSpPr>
          <p:cNvPr id="16" name="Rounded Rectangle 15"/>
          <p:cNvSpPr/>
          <p:nvPr/>
        </p:nvSpPr>
        <p:spPr>
          <a:xfrm>
            <a:off x="1842172" y="1433144"/>
            <a:ext cx="1217501" cy="1773606"/>
          </a:xfrm>
          <a:prstGeom prst="roundRect">
            <a:avLst>
              <a:gd name="adj" fmla="val 7354"/>
            </a:avLst>
          </a:prstGeom>
          <a:gradFill flip="none" rotWithShape="1">
            <a:gsLst>
              <a:gs pos="100000">
                <a:schemeClr val="accent5">
                  <a:lumMod val="50000"/>
                </a:schemeClr>
              </a:gs>
              <a:gs pos="0">
                <a:schemeClr val="accent5"/>
              </a:gs>
            </a:gsLst>
            <a:lin ang="5400000" scaled="0"/>
            <a:tileRect/>
          </a:gradFill>
          <a:ln w="25400">
            <a:noFill/>
            <a:round/>
            <a:headEnd/>
            <a:tailEnd/>
          </a:ln>
          <a:effectLst/>
        </p:spPr>
        <p:txBody>
          <a:bodyPr lIns="102852" tIns="102852" rIns="102852" bIns="102852" anchor="ctr" anchorCtr="1"/>
          <a:lstStyle/>
          <a:p>
            <a:pPr algn="ctr" defTabSz="514259" fontAlgn="auto">
              <a:lnSpc>
                <a:spcPct val="90000"/>
              </a:lnSpc>
              <a:spcBef>
                <a:spcPts val="0"/>
              </a:spcBef>
              <a:spcAft>
                <a:spcPts val="0"/>
              </a:spcAft>
            </a:pPr>
            <a:endParaRPr lang="en-US" sz="1700" kern="0" dirty="0">
              <a:solidFill>
                <a:srgbClr val="FFFFFF"/>
              </a:solidFill>
              <a:latin typeface="Calibri"/>
            </a:endParaRPr>
          </a:p>
        </p:txBody>
      </p:sp>
      <p:sp>
        <p:nvSpPr>
          <p:cNvPr id="20" name="Rounded Rectangle 19"/>
          <p:cNvSpPr/>
          <p:nvPr/>
        </p:nvSpPr>
        <p:spPr>
          <a:xfrm>
            <a:off x="3276100" y="1433144"/>
            <a:ext cx="1217501" cy="1773606"/>
          </a:xfrm>
          <a:prstGeom prst="roundRect">
            <a:avLst>
              <a:gd name="adj" fmla="val 7354"/>
            </a:avLst>
          </a:prstGeom>
          <a:gradFill flip="none" rotWithShape="1">
            <a:gsLst>
              <a:gs pos="100000">
                <a:schemeClr val="accent5">
                  <a:lumMod val="50000"/>
                </a:schemeClr>
              </a:gs>
              <a:gs pos="0">
                <a:schemeClr val="accent5"/>
              </a:gs>
            </a:gsLst>
            <a:lin ang="5400000" scaled="0"/>
            <a:tileRect/>
          </a:gradFill>
          <a:ln w="25400">
            <a:noFill/>
            <a:round/>
            <a:headEnd/>
            <a:tailEnd/>
          </a:ln>
          <a:effectLst/>
        </p:spPr>
        <p:txBody>
          <a:bodyPr lIns="102852" tIns="102852" rIns="102852" bIns="102852" anchor="ctr" anchorCtr="1"/>
          <a:lstStyle/>
          <a:p>
            <a:pPr algn="ctr" defTabSz="514259" fontAlgn="auto">
              <a:lnSpc>
                <a:spcPct val="90000"/>
              </a:lnSpc>
              <a:spcBef>
                <a:spcPts val="0"/>
              </a:spcBef>
              <a:spcAft>
                <a:spcPts val="0"/>
              </a:spcAft>
            </a:pPr>
            <a:endParaRPr lang="en-US" sz="1700" kern="0" dirty="0">
              <a:solidFill>
                <a:srgbClr val="FFFFFF"/>
              </a:solidFill>
              <a:latin typeface="Calibri"/>
            </a:endParaRPr>
          </a:p>
        </p:txBody>
      </p:sp>
      <p:sp>
        <p:nvSpPr>
          <p:cNvPr id="21" name="Rounded Rectangle 20"/>
          <p:cNvSpPr/>
          <p:nvPr/>
        </p:nvSpPr>
        <p:spPr>
          <a:xfrm>
            <a:off x="4683647" y="1433144"/>
            <a:ext cx="1217501" cy="1773606"/>
          </a:xfrm>
          <a:prstGeom prst="roundRect">
            <a:avLst>
              <a:gd name="adj" fmla="val 7354"/>
            </a:avLst>
          </a:prstGeom>
          <a:gradFill flip="none" rotWithShape="1">
            <a:gsLst>
              <a:gs pos="100000">
                <a:schemeClr val="accent5">
                  <a:lumMod val="50000"/>
                </a:schemeClr>
              </a:gs>
              <a:gs pos="0">
                <a:schemeClr val="accent5"/>
              </a:gs>
            </a:gsLst>
            <a:lin ang="5400000" scaled="0"/>
            <a:tileRect/>
          </a:gradFill>
          <a:ln w="25400">
            <a:noFill/>
            <a:round/>
            <a:headEnd/>
            <a:tailEnd/>
          </a:ln>
          <a:effectLst/>
        </p:spPr>
        <p:txBody>
          <a:bodyPr lIns="102852" tIns="102852" rIns="102852" bIns="102852" anchor="ctr" anchorCtr="1"/>
          <a:lstStyle/>
          <a:p>
            <a:pPr algn="ctr" defTabSz="514259" fontAlgn="auto">
              <a:lnSpc>
                <a:spcPct val="90000"/>
              </a:lnSpc>
              <a:spcBef>
                <a:spcPts val="0"/>
              </a:spcBef>
              <a:spcAft>
                <a:spcPts val="0"/>
              </a:spcAft>
            </a:pPr>
            <a:endParaRPr lang="en-US" sz="1700" kern="0" dirty="0">
              <a:solidFill>
                <a:srgbClr val="FFFFFF"/>
              </a:solidFill>
              <a:latin typeface="Calibri"/>
            </a:endParaRPr>
          </a:p>
        </p:txBody>
      </p:sp>
      <p:sp>
        <p:nvSpPr>
          <p:cNvPr id="22" name="Rounded Rectangle 21"/>
          <p:cNvSpPr/>
          <p:nvPr/>
        </p:nvSpPr>
        <p:spPr>
          <a:xfrm>
            <a:off x="6141429" y="1433144"/>
            <a:ext cx="1217501" cy="1773606"/>
          </a:xfrm>
          <a:prstGeom prst="roundRect">
            <a:avLst>
              <a:gd name="adj" fmla="val 7354"/>
            </a:avLst>
          </a:prstGeom>
          <a:gradFill flip="none" rotWithShape="1">
            <a:gsLst>
              <a:gs pos="100000">
                <a:schemeClr val="accent5">
                  <a:lumMod val="50000"/>
                </a:schemeClr>
              </a:gs>
              <a:gs pos="0">
                <a:schemeClr val="accent5"/>
              </a:gs>
            </a:gsLst>
            <a:lin ang="5400000" scaled="0"/>
            <a:tileRect/>
          </a:gradFill>
          <a:ln w="25400">
            <a:noFill/>
            <a:round/>
            <a:headEnd/>
            <a:tailEnd/>
          </a:ln>
          <a:effectLst/>
        </p:spPr>
        <p:txBody>
          <a:bodyPr lIns="102852" tIns="102852" rIns="102852" bIns="102852" anchor="ctr" anchorCtr="1"/>
          <a:lstStyle/>
          <a:p>
            <a:pPr algn="ctr" defTabSz="514259" fontAlgn="auto">
              <a:lnSpc>
                <a:spcPct val="90000"/>
              </a:lnSpc>
              <a:spcBef>
                <a:spcPts val="0"/>
              </a:spcBef>
              <a:spcAft>
                <a:spcPts val="0"/>
              </a:spcAft>
            </a:pPr>
            <a:endParaRPr lang="en-US" sz="1700" kern="0" dirty="0">
              <a:solidFill>
                <a:srgbClr val="FFFFFF"/>
              </a:solidFill>
              <a:latin typeface="Calibri"/>
            </a:endParaRPr>
          </a:p>
        </p:txBody>
      </p:sp>
      <p:sp>
        <p:nvSpPr>
          <p:cNvPr id="23" name="Rounded Rectangle 22"/>
          <p:cNvSpPr/>
          <p:nvPr/>
        </p:nvSpPr>
        <p:spPr>
          <a:xfrm>
            <a:off x="7604419" y="1433144"/>
            <a:ext cx="1217501" cy="1773606"/>
          </a:xfrm>
          <a:prstGeom prst="roundRect">
            <a:avLst>
              <a:gd name="adj" fmla="val 7354"/>
            </a:avLst>
          </a:prstGeom>
          <a:gradFill flip="none" rotWithShape="1">
            <a:gsLst>
              <a:gs pos="100000">
                <a:schemeClr val="accent5">
                  <a:lumMod val="50000"/>
                </a:schemeClr>
              </a:gs>
              <a:gs pos="0">
                <a:schemeClr val="accent5"/>
              </a:gs>
            </a:gsLst>
            <a:lin ang="5400000" scaled="0"/>
            <a:tileRect/>
          </a:gradFill>
          <a:ln w="25400">
            <a:noFill/>
            <a:round/>
            <a:headEnd/>
            <a:tailEnd/>
          </a:ln>
          <a:effectLst/>
        </p:spPr>
        <p:txBody>
          <a:bodyPr lIns="102852" tIns="102852" rIns="102852" bIns="102852" anchor="ctr" anchorCtr="1"/>
          <a:lstStyle/>
          <a:p>
            <a:pPr algn="ctr" defTabSz="514259" fontAlgn="auto">
              <a:lnSpc>
                <a:spcPct val="90000"/>
              </a:lnSpc>
              <a:spcBef>
                <a:spcPts val="0"/>
              </a:spcBef>
              <a:spcAft>
                <a:spcPts val="0"/>
              </a:spcAft>
            </a:pPr>
            <a:endParaRPr lang="en-US" sz="1700" kern="0" dirty="0">
              <a:solidFill>
                <a:srgbClr val="FFFFFF"/>
              </a:solidFill>
              <a:latin typeface="Calibri"/>
            </a:endParaRPr>
          </a:p>
        </p:txBody>
      </p:sp>
      <p:sp>
        <p:nvSpPr>
          <p:cNvPr id="24" name="Rounded Rectangle 23"/>
          <p:cNvSpPr/>
          <p:nvPr/>
        </p:nvSpPr>
        <p:spPr>
          <a:xfrm>
            <a:off x="387456" y="1412873"/>
            <a:ext cx="1217501" cy="1773606"/>
          </a:xfrm>
          <a:prstGeom prst="roundRect">
            <a:avLst>
              <a:gd name="adj" fmla="val 7354"/>
            </a:avLst>
          </a:prstGeom>
          <a:gradFill flip="none" rotWithShape="1">
            <a:gsLst>
              <a:gs pos="100000">
                <a:schemeClr val="accent5">
                  <a:lumMod val="50000"/>
                </a:schemeClr>
              </a:gs>
              <a:gs pos="0">
                <a:schemeClr val="accent5"/>
              </a:gs>
            </a:gsLst>
            <a:lin ang="5400000" scaled="0"/>
            <a:tileRect/>
          </a:gradFill>
          <a:ln w="25400">
            <a:noFill/>
            <a:round/>
            <a:headEnd/>
            <a:tailEnd/>
          </a:ln>
          <a:effectLst/>
        </p:spPr>
        <p:txBody>
          <a:bodyPr lIns="102852" tIns="102852" rIns="102852" bIns="102852" anchor="ctr" anchorCtr="1"/>
          <a:lstStyle/>
          <a:p>
            <a:pPr algn="ctr" defTabSz="514259" fontAlgn="auto">
              <a:lnSpc>
                <a:spcPct val="90000"/>
              </a:lnSpc>
              <a:spcBef>
                <a:spcPts val="0"/>
              </a:spcBef>
              <a:spcAft>
                <a:spcPts val="0"/>
              </a:spcAft>
            </a:pPr>
            <a:endParaRPr lang="en-US" sz="1700" kern="0" dirty="0">
              <a:solidFill>
                <a:srgbClr val="FFFFFF"/>
              </a:solidFill>
              <a:latin typeface="Calibri"/>
            </a:endParaRPr>
          </a:p>
        </p:txBody>
      </p:sp>
      <p:sp>
        <p:nvSpPr>
          <p:cNvPr id="25" name="Rounded Rectangle 24"/>
          <p:cNvSpPr/>
          <p:nvPr/>
        </p:nvSpPr>
        <p:spPr>
          <a:xfrm>
            <a:off x="1828800" y="2305499"/>
            <a:ext cx="1217501" cy="515837"/>
          </a:xfrm>
          <a:prstGeom prst="roundRect">
            <a:avLst>
              <a:gd name="adj" fmla="val 0"/>
            </a:avLst>
          </a:prstGeom>
          <a:noFill/>
          <a:ln w="25400">
            <a:noFill/>
            <a:round/>
            <a:headEnd/>
            <a:tailEnd/>
          </a:ln>
          <a:effectLst/>
        </p:spPr>
        <p:txBody>
          <a:bodyPr lIns="102665" tIns="102665" rIns="102665" bIns="102665" anchor="t" anchorCtr="1"/>
          <a:lstStyle/>
          <a:p>
            <a:pPr algn="ctr" defTabSz="384938">
              <a:lnSpc>
                <a:spcPct val="90000"/>
              </a:lnSpc>
              <a:defRPr/>
            </a:pPr>
            <a:r>
              <a:rPr lang="en-US" sz="1100" b="1" kern="0" cap="all" dirty="0">
                <a:solidFill>
                  <a:srgbClr val="FFFFFF"/>
                </a:solidFill>
                <a:cs typeface="Gotham Bold"/>
              </a:rPr>
              <a:t>Security &amp;          Compliance Reporting</a:t>
            </a:r>
          </a:p>
        </p:txBody>
      </p:sp>
      <p:sp>
        <p:nvSpPr>
          <p:cNvPr id="26" name="Rounded Rectangle 25"/>
          <p:cNvSpPr/>
          <p:nvPr/>
        </p:nvSpPr>
        <p:spPr>
          <a:xfrm>
            <a:off x="3247246" y="2284838"/>
            <a:ext cx="1272914" cy="792497"/>
          </a:xfrm>
          <a:prstGeom prst="roundRect">
            <a:avLst>
              <a:gd name="adj" fmla="val 0"/>
            </a:avLst>
          </a:prstGeom>
          <a:noFill/>
          <a:ln w="25400">
            <a:noFill/>
            <a:round/>
            <a:headEnd/>
            <a:tailEnd/>
          </a:ln>
          <a:effectLst/>
        </p:spPr>
        <p:txBody>
          <a:bodyPr lIns="102665" tIns="102665" rIns="102665" bIns="102665" anchor="t" anchorCtr="1"/>
          <a:lstStyle/>
          <a:p>
            <a:pPr algn="ctr" defTabSz="384938">
              <a:defRPr/>
            </a:pPr>
            <a:r>
              <a:rPr lang="en-US" sz="1100" b="1" kern="0" cap="all" dirty="0">
                <a:solidFill>
                  <a:srgbClr val="FFFFFF"/>
                </a:solidFill>
                <a:cs typeface="Gotham Bold"/>
              </a:rPr>
              <a:t>Real-time Monitoring of </a:t>
            </a:r>
            <a:r>
              <a:rPr lang="en-US" sz="1100" b="1" kern="0" cap="all" dirty="0" smtClean="0">
                <a:solidFill>
                  <a:srgbClr val="FFFFFF"/>
                </a:solidFill>
                <a:cs typeface="Gotham Bold"/>
              </a:rPr>
              <a:t>Known Threats</a:t>
            </a:r>
            <a:endParaRPr lang="en-US" sz="1100" b="1" kern="0" cap="all" dirty="0">
              <a:solidFill>
                <a:srgbClr val="FFFFFF"/>
              </a:solidFill>
              <a:cs typeface="Gotham Bold"/>
            </a:endParaRPr>
          </a:p>
        </p:txBody>
      </p:sp>
      <p:sp>
        <p:nvSpPr>
          <p:cNvPr id="28" name="Rounded Rectangle 27"/>
          <p:cNvSpPr/>
          <p:nvPr/>
        </p:nvSpPr>
        <p:spPr>
          <a:xfrm>
            <a:off x="4703885" y="2305499"/>
            <a:ext cx="1170059" cy="716739"/>
          </a:xfrm>
          <a:prstGeom prst="roundRect">
            <a:avLst>
              <a:gd name="adj" fmla="val 0"/>
            </a:avLst>
          </a:prstGeom>
          <a:noFill/>
          <a:ln w="25400">
            <a:noFill/>
            <a:round/>
            <a:headEnd/>
            <a:tailEnd/>
          </a:ln>
          <a:effectLst/>
        </p:spPr>
        <p:txBody>
          <a:bodyPr lIns="0" tIns="102665" rIns="0" bIns="102665" anchor="t" anchorCtr="1"/>
          <a:lstStyle/>
          <a:p>
            <a:pPr algn="ctr" defTabSz="384938">
              <a:lnSpc>
                <a:spcPct val="90000"/>
              </a:lnSpc>
              <a:defRPr/>
            </a:pPr>
            <a:r>
              <a:rPr lang="en-US" sz="1100" b="1" kern="0" cap="all" dirty="0" smtClean="0">
                <a:solidFill>
                  <a:srgbClr val="FFFFFF"/>
                </a:solidFill>
                <a:cs typeface="Gotham Bold"/>
              </a:rPr>
              <a:t>detecting </a:t>
            </a:r>
            <a:r>
              <a:rPr lang="en-US" sz="1100" b="1" kern="0" cap="all" dirty="0">
                <a:solidFill>
                  <a:srgbClr val="FFFFFF"/>
                </a:solidFill>
                <a:cs typeface="Gotham Bold"/>
              </a:rPr>
              <a:t/>
            </a:r>
            <a:br>
              <a:rPr lang="en-US" sz="1100" b="1" kern="0" cap="all" dirty="0">
                <a:solidFill>
                  <a:srgbClr val="FFFFFF"/>
                </a:solidFill>
                <a:cs typeface="Gotham Bold"/>
              </a:rPr>
            </a:br>
            <a:r>
              <a:rPr lang="en-US" sz="1100" b="1" kern="0" cap="all" dirty="0" smtClean="0">
                <a:solidFill>
                  <a:srgbClr val="FFFFFF"/>
                </a:solidFill>
                <a:cs typeface="Gotham Bold"/>
              </a:rPr>
              <a:t>Unknown </a:t>
            </a:r>
            <a:r>
              <a:rPr lang="en-US" sz="1100" b="1" kern="0" cap="all" dirty="0">
                <a:solidFill>
                  <a:srgbClr val="FFFFFF"/>
                </a:solidFill>
                <a:cs typeface="Gotham Bold"/>
              </a:rPr>
              <a:t>Threats</a:t>
            </a:r>
          </a:p>
        </p:txBody>
      </p:sp>
      <p:sp>
        <p:nvSpPr>
          <p:cNvPr id="29" name="Rounded Rectangle 28"/>
          <p:cNvSpPr/>
          <p:nvPr/>
        </p:nvSpPr>
        <p:spPr>
          <a:xfrm>
            <a:off x="381000" y="2298612"/>
            <a:ext cx="1217501" cy="515837"/>
          </a:xfrm>
          <a:prstGeom prst="roundRect">
            <a:avLst>
              <a:gd name="adj" fmla="val 0"/>
            </a:avLst>
          </a:prstGeom>
          <a:noFill/>
          <a:ln w="25400">
            <a:noFill/>
            <a:round/>
            <a:headEnd/>
            <a:tailEnd/>
          </a:ln>
          <a:effectLst/>
        </p:spPr>
        <p:txBody>
          <a:bodyPr lIns="102665" tIns="102665" rIns="102665" bIns="102665" anchor="t" anchorCtr="1"/>
          <a:lstStyle/>
          <a:p>
            <a:pPr algn="ctr" defTabSz="384938">
              <a:lnSpc>
                <a:spcPct val="90000"/>
              </a:lnSpc>
              <a:defRPr/>
            </a:pPr>
            <a:r>
              <a:rPr lang="en-US" sz="1100" b="1" kern="0" cap="all" dirty="0">
                <a:solidFill>
                  <a:srgbClr val="FFFFFF"/>
                </a:solidFill>
                <a:cs typeface="Gotham Bold"/>
              </a:rPr>
              <a:t>Incident Investigations &amp; Forensics</a:t>
            </a:r>
          </a:p>
        </p:txBody>
      </p:sp>
      <p:sp>
        <p:nvSpPr>
          <p:cNvPr id="30" name="Rounded Rectangle 29"/>
          <p:cNvSpPr/>
          <p:nvPr/>
        </p:nvSpPr>
        <p:spPr>
          <a:xfrm>
            <a:off x="6134100" y="2305499"/>
            <a:ext cx="1257300" cy="371207"/>
          </a:xfrm>
          <a:prstGeom prst="roundRect">
            <a:avLst>
              <a:gd name="adj" fmla="val 0"/>
            </a:avLst>
          </a:prstGeom>
          <a:noFill/>
          <a:ln w="25400">
            <a:noFill/>
            <a:round/>
            <a:headEnd/>
            <a:tailEnd/>
          </a:ln>
          <a:effectLst/>
        </p:spPr>
        <p:txBody>
          <a:bodyPr lIns="0" tIns="102665" rIns="0" bIns="102665" anchor="t" anchorCtr="1"/>
          <a:lstStyle/>
          <a:p>
            <a:pPr algn="ctr" defTabSz="384938">
              <a:lnSpc>
                <a:spcPct val="90000"/>
              </a:lnSpc>
              <a:defRPr/>
            </a:pPr>
            <a:r>
              <a:rPr lang="en-US" sz="1100" b="1" kern="0" cap="all" dirty="0">
                <a:solidFill>
                  <a:srgbClr val="FFFFFF"/>
                </a:solidFill>
                <a:cs typeface="Gotham Bold"/>
              </a:rPr>
              <a:t>Fraud </a:t>
            </a:r>
          </a:p>
          <a:p>
            <a:pPr algn="ctr" defTabSz="384938">
              <a:lnSpc>
                <a:spcPct val="90000"/>
              </a:lnSpc>
              <a:defRPr/>
            </a:pPr>
            <a:r>
              <a:rPr lang="en-US" sz="1100" b="1" kern="0" cap="all" dirty="0">
                <a:solidFill>
                  <a:srgbClr val="FFFFFF"/>
                </a:solidFill>
                <a:cs typeface="Gotham Bold"/>
              </a:rPr>
              <a:t>Detection</a:t>
            </a:r>
          </a:p>
        </p:txBody>
      </p:sp>
      <p:sp>
        <p:nvSpPr>
          <p:cNvPr id="36" name="Rounded Rectangle 35"/>
          <p:cNvSpPr/>
          <p:nvPr/>
        </p:nvSpPr>
        <p:spPr>
          <a:xfrm>
            <a:off x="7626673" y="2305977"/>
            <a:ext cx="1154212" cy="344356"/>
          </a:xfrm>
          <a:prstGeom prst="roundRect">
            <a:avLst>
              <a:gd name="adj" fmla="val 0"/>
            </a:avLst>
          </a:prstGeom>
          <a:noFill/>
          <a:ln w="25400">
            <a:noFill/>
            <a:round/>
            <a:headEnd/>
            <a:tailEnd/>
          </a:ln>
          <a:effectLst/>
        </p:spPr>
        <p:txBody>
          <a:bodyPr lIns="0" tIns="102665" rIns="0" bIns="102665" anchor="t" anchorCtr="1"/>
          <a:lstStyle/>
          <a:p>
            <a:pPr algn="ctr" defTabSz="384938">
              <a:lnSpc>
                <a:spcPct val="90000"/>
              </a:lnSpc>
              <a:defRPr/>
            </a:pPr>
            <a:r>
              <a:rPr lang="en-US" sz="1100" b="1" kern="0" cap="all" dirty="0">
                <a:solidFill>
                  <a:srgbClr val="FFFFFF"/>
                </a:solidFill>
                <a:cs typeface="Gotham Bold"/>
              </a:rPr>
              <a:t>Insider </a:t>
            </a:r>
            <a:br>
              <a:rPr lang="en-US" sz="1100" b="1" kern="0" cap="all" dirty="0">
                <a:solidFill>
                  <a:srgbClr val="FFFFFF"/>
                </a:solidFill>
                <a:cs typeface="Gotham Bold"/>
              </a:rPr>
            </a:br>
            <a:r>
              <a:rPr lang="en-US" sz="1100" b="1" kern="0" cap="all" dirty="0">
                <a:solidFill>
                  <a:srgbClr val="FFFFFF"/>
                </a:solidFill>
                <a:cs typeface="Gotham Bold"/>
              </a:rPr>
              <a:t>Threat</a:t>
            </a:r>
          </a:p>
        </p:txBody>
      </p:sp>
      <p:pic>
        <p:nvPicPr>
          <p:cNvPr id="37" name="Picture 36" descr="market-groups-icons.png"/>
          <p:cNvPicPr>
            <a:picLocks noChangeAspect="1"/>
          </p:cNvPicPr>
          <p:nvPr/>
        </p:nvPicPr>
        <p:blipFill>
          <a:blip r:embed="rId3"/>
          <a:srcRect l="40267" t="35119" r="53489" b="49890"/>
          <a:stretch>
            <a:fillRect/>
          </a:stretch>
        </p:blipFill>
        <p:spPr>
          <a:xfrm>
            <a:off x="2108576" y="1392744"/>
            <a:ext cx="687423" cy="928498"/>
          </a:xfrm>
          <a:prstGeom prst="rect">
            <a:avLst/>
          </a:prstGeom>
        </p:spPr>
      </p:pic>
      <p:pic>
        <p:nvPicPr>
          <p:cNvPr id="38" name="Picture 37" descr="market-groups-icons.png"/>
          <p:cNvPicPr>
            <a:picLocks noChangeAspect="1"/>
          </p:cNvPicPr>
          <p:nvPr/>
        </p:nvPicPr>
        <p:blipFill>
          <a:blip r:embed="rId4">
            <a:lum bright="100000"/>
          </a:blip>
          <a:stretch>
            <a:fillRect/>
          </a:stretch>
        </p:blipFill>
        <p:spPr>
          <a:xfrm>
            <a:off x="687800" y="1638097"/>
            <a:ext cx="608405" cy="607022"/>
          </a:xfrm>
          <a:prstGeom prst="rect">
            <a:avLst/>
          </a:prstGeom>
        </p:spPr>
      </p:pic>
      <p:pic>
        <p:nvPicPr>
          <p:cNvPr id="39" name="Picture 38" descr="market-groups-icons.png"/>
          <p:cNvPicPr>
            <a:picLocks noChangeAspect="1"/>
          </p:cNvPicPr>
          <p:nvPr/>
        </p:nvPicPr>
        <p:blipFill>
          <a:blip r:embed="rId5">
            <a:lum bright="100000"/>
          </a:blip>
          <a:stretch>
            <a:fillRect/>
          </a:stretch>
        </p:blipFill>
        <p:spPr>
          <a:xfrm>
            <a:off x="3505650" y="1760774"/>
            <a:ext cx="710799" cy="361669"/>
          </a:xfrm>
          <a:prstGeom prst="rect">
            <a:avLst/>
          </a:prstGeom>
        </p:spPr>
      </p:pic>
      <p:pic>
        <p:nvPicPr>
          <p:cNvPr id="40" name="Picture 39" descr="market-groups-icons.png"/>
          <p:cNvPicPr>
            <a:picLocks noChangeAspect="1"/>
          </p:cNvPicPr>
          <p:nvPr/>
        </p:nvPicPr>
        <p:blipFill>
          <a:blip r:embed="rId6">
            <a:lum bright="100000"/>
          </a:blip>
          <a:stretch>
            <a:fillRect/>
          </a:stretch>
        </p:blipFill>
        <p:spPr>
          <a:xfrm>
            <a:off x="4704476" y="1667327"/>
            <a:ext cx="1153836" cy="651871"/>
          </a:xfrm>
          <a:prstGeom prst="rect">
            <a:avLst/>
          </a:prstGeom>
        </p:spPr>
      </p:pic>
      <p:pic>
        <p:nvPicPr>
          <p:cNvPr id="41" name="Picture 40" descr="siren.png"/>
          <p:cNvPicPr>
            <a:picLocks noChangeAspect="1"/>
          </p:cNvPicPr>
          <p:nvPr/>
        </p:nvPicPr>
        <p:blipFill>
          <a:blip r:embed="rId7">
            <a:lum bright="100000"/>
          </a:blip>
          <a:stretch>
            <a:fillRect/>
          </a:stretch>
        </p:blipFill>
        <p:spPr>
          <a:xfrm>
            <a:off x="6298871" y="1804416"/>
            <a:ext cx="900214" cy="356389"/>
          </a:xfrm>
          <a:prstGeom prst="rect">
            <a:avLst/>
          </a:prstGeom>
        </p:spPr>
      </p:pic>
      <p:pic>
        <p:nvPicPr>
          <p:cNvPr id="42" name="Picture 41" descr="market-groups-icons.png"/>
          <p:cNvPicPr>
            <a:picLocks noChangeAspect="1"/>
          </p:cNvPicPr>
          <p:nvPr/>
        </p:nvPicPr>
        <p:blipFill>
          <a:blip r:embed="rId8">
            <a:lum bright="100000"/>
          </a:blip>
          <a:stretch>
            <a:fillRect/>
          </a:stretch>
        </p:blipFill>
        <p:spPr>
          <a:xfrm>
            <a:off x="7933651" y="1628586"/>
            <a:ext cx="484927" cy="651871"/>
          </a:xfrm>
          <a:prstGeom prst="rect">
            <a:avLst/>
          </a:prstGeom>
        </p:spPr>
      </p:pic>
      <p:grpSp>
        <p:nvGrpSpPr>
          <p:cNvPr id="35" name="Group 34"/>
          <p:cNvGrpSpPr/>
          <p:nvPr/>
        </p:nvGrpSpPr>
        <p:grpSpPr bwMode="gray">
          <a:xfrm>
            <a:off x="425087" y="3363089"/>
            <a:ext cx="8440919" cy="1141786"/>
            <a:chOff x="8690408" y="3878095"/>
            <a:chExt cx="5604085" cy="2029842"/>
          </a:xfrm>
        </p:grpSpPr>
        <p:sp>
          <p:nvSpPr>
            <p:cNvPr id="43" name="Rectangle 26"/>
            <p:cNvSpPr>
              <a:spLocks noChangeArrowheads="1"/>
            </p:cNvSpPr>
            <p:nvPr/>
          </p:nvSpPr>
          <p:spPr bwMode="gray">
            <a:xfrm>
              <a:off x="8695997" y="4075223"/>
              <a:ext cx="5598496" cy="1698287"/>
            </a:xfrm>
            <a:prstGeom prst="rect">
              <a:avLst/>
            </a:prstGeom>
            <a:gradFill flip="none" rotWithShape="1">
              <a:gsLst>
                <a:gs pos="31000">
                  <a:srgbClr val="000000"/>
                </a:gs>
                <a:gs pos="100000">
                  <a:srgbClr val="5F5F5F"/>
                </a:gs>
              </a:gsLst>
              <a:lin ang="13500000" scaled="1"/>
              <a:tileRect/>
            </a:gradFill>
            <a:ln w="25400" algn="ctr">
              <a:noFill/>
              <a:round/>
              <a:headEnd/>
              <a:tailEnd/>
            </a:ln>
          </p:spPr>
          <p:txBody>
            <a:bodyPr/>
            <a:lstStyle/>
            <a:p>
              <a:endParaRPr lang="en-US" sz="1100"/>
            </a:p>
          </p:txBody>
        </p:sp>
        <p:pic>
          <p:nvPicPr>
            <p:cNvPr id="44" name="Picture 19" descr="white_shimmer_fade"/>
            <p:cNvPicPr>
              <a:picLocks noChangeAspect="1" noChangeArrowheads="1"/>
            </p:cNvPicPr>
            <p:nvPr/>
          </p:nvPicPr>
          <p:blipFill>
            <a:blip r:embed="rId9" cstate="print">
              <a:lum bright="-10000"/>
            </a:blip>
            <a:srcRect r="16128" b="34515"/>
            <a:stretch>
              <a:fillRect/>
            </a:stretch>
          </p:blipFill>
          <p:spPr bwMode="gray">
            <a:xfrm>
              <a:off x="9471947" y="3878095"/>
              <a:ext cx="4820950" cy="2029842"/>
            </a:xfrm>
            <a:prstGeom prst="rect">
              <a:avLst/>
            </a:prstGeom>
            <a:noFill/>
          </p:spPr>
        </p:pic>
        <p:pic>
          <p:nvPicPr>
            <p:cNvPr id="45" name="Picture 20" descr="white_shimmer_fade"/>
            <p:cNvPicPr>
              <a:picLocks noChangeAspect="1" noChangeArrowheads="1"/>
            </p:cNvPicPr>
            <p:nvPr/>
          </p:nvPicPr>
          <p:blipFill>
            <a:blip r:embed="rId9" cstate="print">
              <a:lum bright="-10000"/>
            </a:blip>
            <a:srcRect l="52306"/>
            <a:stretch>
              <a:fillRect/>
            </a:stretch>
          </p:blipFill>
          <p:spPr bwMode="gray">
            <a:xfrm>
              <a:off x="8690408" y="3956103"/>
              <a:ext cx="2229660" cy="939003"/>
            </a:xfrm>
            <a:prstGeom prst="rect">
              <a:avLst/>
            </a:prstGeom>
            <a:noFill/>
          </p:spPr>
        </p:pic>
      </p:grpSp>
      <p:sp>
        <p:nvSpPr>
          <p:cNvPr id="46" name="TextBox 45"/>
          <p:cNvSpPr txBox="1"/>
          <p:nvPr/>
        </p:nvSpPr>
        <p:spPr bwMode="gray">
          <a:xfrm>
            <a:off x="1575716" y="3695843"/>
            <a:ext cx="5955384" cy="480131"/>
          </a:xfrm>
          <a:prstGeom prst="rect">
            <a:avLst/>
          </a:prstGeom>
          <a:noFill/>
        </p:spPr>
        <p:txBody>
          <a:bodyPr wrap="square" rtlCol="0">
            <a:spAutoFit/>
          </a:bodyPr>
          <a:lstStyle/>
          <a:p>
            <a:pPr algn="ctr">
              <a:lnSpc>
                <a:spcPct val="90000"/>
              </a:lnSpc>
            </a:pPr>
            <a:r>
              <a:rPr lang="en-US" sz="2800" b="1" dirty="0" smtClean="0">
                <a:solidFill>
                  <a:schemeClr val="bg1"/>
                </a:solidFill>
                <a:latin typeface="+mj-lt"/>
              </a:rPr>
              <a:t>Security Intelligence Platform</a:t>
            </a:r>
            <a:endParaRPr lang="en-US" sz="2800" b="1" dirty="0">
              <a:solidFill>
                <a:schemeClr val="bg1"/>
              </a:solidFill>
              <a:latin typeface="+mj-lt"/>
            </a:endParaRPr>
          </a:p>
        </p:txBody>
      </p:sp>
      <p:sp>
        <p:nvSpPr>
          <p:cNvPr id="27"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20</a:t>
            </a:fld>
            <a:endParaRPr lang="en-US" sz="1100" dirty="0">
              <a:solidFill>
                <a:schemeClr val="accent4"/>
              </a:solidFill>
            </a:endParaRPr>
          </a:p>
        </p:txBody>
      </p:sp>
    </p:spTree>
    <p:extLst>
      <p:ext uri="{BB962C8B-B14F-4D97-AF65-F5344CB8AC3E}">
        <p14:creationId xmlns:p14="http://schemas.microsoft.com/office/powerpoint/2010/main" val="898853554"/>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xmlns:v="urn:schemas-microsoft-com:vml" xmlns:o="urn:schemas-microsoft-com:office:office" xmlns:dsp="http://schemas.microsoft.com/office/drawing/2008/diagram" xmlns:dgm="http://schemas.openxmlformats.org/drawingml/2006/diagram" xmlns:c="http://schemas.openxmlformats.org/drawingml/2006/cha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&amp; Performance to Meet SOC Needs</a:t>
            </a:r>
            <a:endParaRPr lang="en-US" sz="1800" dirty="0">
              <a:solidFill>
                <a:srgbClr val="FF0000"/>
              </a:solidFill>
            </a:endParaRP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011468949"/>
              </p:ext>
            </p:extLst>
          </p:nvPr>
        </p:nvGraphicFramePr>
        <p:xfrm>
          <a:off x="264326" y="1113873"/>
          <a:ext cx="8610600" cy="3331264"/>
        </p:xfrm>
        <a:graphic>
          <a:graphicData uri="http://schemas.openxmlformats.org/drawingml/2006/table">
            <a:tbl>
              <a:tblPr firstRow="1" bandRow="1">
                <a:tableStyleId>{F2DE63D5-997A-4646-A377-4702673A728D}</a:tableStyleId>
              </a:tblPr>
              <a:tblGrid>
                <a:gridCol w="2806086"/>
                <a:gridCol w="2853764"/>
                <a:gridCol w="2950750"/>
              </a:tblGrid>
              <a:tr h="745065">
                <a:tc>
                  <a:txBody>
                    <a:bodyPr/>
                    <a:lstStyle/>
                    <a:p>
                      <a:endParaRPr lang="en-US" sz="1600" dirty="0"/>
                    </a:p>
                  </a:txBody>
                  <a:tcPr marL="88929" marR="88929" marT="44465" marB="44465" anchor="ctr">
                    <a:lnL w="6350" cap="flat" cmpd="sng" algn="ctr">
                      <a:solidFill>
                        <a:srgbClr val="000000"/>
                      </a:solidFill>
                      <a:prstDash val="solid"/>
                      <a:round/>
                      <a:headEnd type="none" w="med" len="med"/>
                      <a:tailEnd type="none" w="med" len="med"/>
                    </a:lnL>
                    <a:lnR w="9525" cap="flat" cmpd="sng" algn="ctr">
                      <a:solidFill>
                        <a:srgbClr val="C0C0C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000000"/>
                    </a:solidFill>
                  </a:tcPr>
                </a:tc>
                <a:tc>
                  <a:txBody>
                    <a:bodyPr/>
                    <a:lstStyle/>
                    <a:p>
                      <a:pPr algn="ctr"/>
                      <a:r>
                        <a:rPr lang="en-US" sz="1800" dirty="0" smtClean="0"/>
                        <a:t>SIEM </a:t>
                      </a:r>
                      <a:endParaRPr lang="en-US" sz="1800" dirty="0"/>
                    </a:p>
                  </a:txBody>
                  <a:tcPr marL="88929" marR="88929" marT="44465" marB="4446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000000"/>
                    </a:solidFill>
                  </a:tcPr>
                </a:tc>
                <a:tc>
                  <a:txBody>
                    <a:bodyPr/>
                    <a:lstStyle/>
                    <a:p>
                      <a:pPr algn="ctr"/>
                      <a:r>
                        <a:rPr lang="en-US" sz="1800" dirty="0" smtClean="0"/>
                        <a:t>Security</a:t>
                      </a:r>
                      <a:r>
                        <a:rPr lang="en-US" sz="1800" baseline="0" dirty="0" smtClean="0"/>
                        <a:t> Intelligence Platform</a:t>
                      </a:r>
                      <a:r>
                        <a:rPr lang="en-US" sz="1800" dirty="0" smtClean="0"/>
                        <a:t> </a:t>
                      </a:r>
                      <a:endParaRPr lang="en-US" sz="1800" dirty="0"/>
                    </a:p>
                  </a:txBody>
                  <a:tcPr marL="88929" marR="88929" marT="44465" marB="44465" anchor="ctr">
                    <a:lnL w="9525"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000000"/>
                    </a:solidFill>
                  </a:tcPr>
                </a:tc>
              </a:tr>
              <a:tr h="388875">
                <a:tc>
                  <a:txBody>
                    <a:bodyPr/>
                    <a:lstStyle/>
                    <a:p>
                      <a:r>
                        <a:rPr lang="en-US" sz="1600" dirty="0" smtClean="0"/>
                        <a:t>Data Sources to</a:t>
                      </a:r>
                      <a:r>
                        <a:rPr lang="en-US" sz="1600" baseline="0" dirty="0" smtClean="0"/>
                        <a:t> Index</a:t>
                      </a:r>
                      <a:endParaRPr lang="en-US" sz="1600" dirty="0"/>
                    </a:p>
                  </a:txBody>
                  <a:tcPr marL="88929" marR="88929" marT="44465" marB="44465" anchor="ctr">
                    <a:lnL w="6350" cap="flat" cmpd="sng" algn="ctr">
                      <a:solidFill>
                        <a:srgbClr val="00000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ctr"/>
                      <a:r>
                        <a:rPr lang="en-US" sz="1600" dirty="0" smtClean="0"/>
                        <a:t>Limited</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ctr"/>
                      <a:r>
                        <a:rPr lang="en-US" sz="1600" dirty="0" smtClean="0"/>
                        <a:t>Any technology,</a:t>
                      </a:r>
                      <a:r>
                        <a:rPr lang="en-US" sz="1600" baseline="0" dirty="0" smtClean="0"/>
                        <a:t> device</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r>
              <a:tr h="388875">
                <a:tc>
                  <a:txBody>
                    <a:bodyPr/>
                    <a:lstStyle/>
                    <a:p>
                      <a:r>
                        <a:rPr lang="en-US" sz="1600" dirty="0" smtClean="0"/>
                        <a:t>Add Intelligence &amp; </a:t>
                      </a:r>
                      <a:r>
                        <a:rPr lang="en-US" sz="1600" baseline="0" dirty="0" smtClean="0"/>
                        <a:t>Context</a:t>
                      </a:r>
                      <a:endParaRPr lang="en-US" sz="1600" dirty="0"/>
                    </a:p>
                  </a:txBody>
                  <a:tcPr marL="88929" marR="88929" marT="44465" marB="44465" anchor="ctr">
                    <a:lnL w="6350" cap="flat" cmpd="sng" algn="ctr">
                      <a:solidFill>
                        <a:srgbClr val="00000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sz="1600" dirty="0" smtClean="0"/>
                        <a:t>Difficult</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sz="1600" dirty="0" smtClean="0"/>
                        <a:t>Easy</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r>
              <a:tr h="388875">
                <a:tc>
                  <a:txBody>
                    <a:bodyPr/>
                    <a:lstStyle/>
                    <a:p>
                      <a:r>
                        <a:rPr lang="en-US" sz="1600" dirty="0" smtClean="0"/>
                        <a:t>Speed &amp; Scalability</a:t>
                      </a:r>
                      <a:endParaRPr lang="en-US" sz="1600" dirty="0"/>
                    </a:p>
                  </a:txBody>
                  <a:tcPr marL="88929" marR="88929" marT="44465" marB="44465" anchor="ctr">
                    <a:lnL w="6350" cap="flat" cmpd="sng" algn="ctr">
                      <a:solidFill>
                        <a:srgbClr val="00000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algn="ctr"/>
                      <a:r>
                        <a:rPr lang="en-US" sz="1600" baseline="0" dirty="0" smtClean="0"/>
                        <a:t>Slow and limited scale</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marR="0" indent="0" algn="ctr" defTabSz="816334" rtl="0" eaLnBrk="1" fontAlgn="auto" latinLnBrk="0" hangingPunct="1">
                        <a:lnSpc>
                          <a:spcPct val="100000"/>
                        </a:lnSpc>
                        <a:spcBef>
                          <a:spcPts val="0"/>
                        </a:spcBef>
                        <a:spcAft>
                          <a:spcPts val="0"/>
                        </a:spcAft>
                        <a:buClrTx/>
                        <a:buSzTx/>
                        <a:buFontTx/>
                        <a:buNone/>
                        <a:tabLst/>
                        <a:defRPr/>
                      </a:pPr>
                      <a:r>
                        <a:rPr lang="en-US" sz="1600" dirty="0" smtClean="0"/>
                        <a:t>Fast</a:t>
                      </a:r>
                      <a:r>
                        <a:rPr lang="en-US" sz="1600" baseline="0" dirty="0" smtClean="0"/>
                        <a:t> and horizontal scale</a:t>
                      </a:r>
                      <a:endParaRPr lang="en-US" sz="1600" dirty="0" smtClean="0"/>
                    </a:p>
                  </a:txBody>
                  <a:tcPr marL="88929" marR="88929" marT="44465" marB="44465" anchor="ctr">
                    <a:lnL w="9525"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454089">
                <a:tc>
                  <a:txBody>
                    <a:bodyPr/>
                    <a:lstStyle/>
                    <a:p>
                      <a:r>
                        <a:rPr lang="en-US" sz="1600" dirty="0" smtClean="0"/>
                        <a:t>Search, Reporting, Analytics</a:t>
                      </a:r>
                      <a:endParaRPr lang="en-US" sz="1600" dirty="0"/>
                    </a:p>
                  </a:txBody>
                  <a:tcPr marL="88929" marR="88929" marT="44465" marB="44465" anchor="ctr">
                    <a:lnL w="6350" cap="flat" cmpd="sng" algn="ctr">
                      <a:solidFill>
                        <a:srgbClr val="00000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sz="1600" dirty="0" smtClean="0"/>
                        <a:t>Difficult</a:t>
                      </a:r>
                      <a:r>
                        <a:rPr lang="en-US" sz="1600" baseline="0" dirty="0" smtClean="0"/>
                        <a:t> and rigid</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sz="1600" dirty="0" smtClean="0"/>
                        <a:t>Easy</a:t>
                      </a:r>
                      <a:r>
                        <a:rPr lang="en-US" sz="1600" baseline="0" dirty="0" smtClean="0"/>
                        <a:t> and flexible</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r>
              <a:tr h="454089">
                <a:tc>
                  <a:txBody>
                    <a:bodyPr/>
                    <a:lstStyle/>
                    <a:p>
                      <a:r>
                        <a:rPr lang="en-US" sz="1600" dirty="0" smtClean="0"/>
                        <a:t>Anomaly/Outlier</a:t>
                      </a:r>
                      <a:r>
                        <a:rPr lang="en-US" sz="1600" baseline="0" dirty="0" smtClean="0"/>
                        <a:t> Detection</a:t>
                      </a:r>
                      <a:br>
                        <a:rPr lang="en-US" sz="1600" baseline="0" dirty="0" smtClean="0"/>
                      </a:br>
                      <a:r>
                        <a:rPr lang="en-US" sz="1600" baseline="0" dirty="0" smtClean="0"/>
                        <a:t>and Risk Scoring</a:t>
                      </a:r>
                      <a:endParaRPr lang="en-US" sz="1600" dirty="0"/>
                    </a:p>
                  </a:txBody>
                  <a:tcPr marL="88929" marR="88929" marT="44465" marB="44465" anchor="ctr">
                    <a:lnL w="6350" cap="flat" cmpd="sng" algn="ctr">
                      <a:solidFill>
                        <a:srgbClr val="00000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algn="ctr"/>
                      <a:r>
                        <a:rPr lang="en-US" sz="1600" dirty="0" smtClean="0"/>
                        <a:t>Limited</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algn="ctr"/>
                      <a:r>
                        <a:rPr lang="en-US" sz="1600" dirty="0" smtClean="0"/>
                        <a:t>Flexible</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388875">
                <a:tc>
                  <a:txBody>
                    <a:bodyPr/>
                    <a:lstStyle/>
                    <a:p>
                      <a:r>
                        <a:rPr lang="en-US" sz="1600" dirty="0" smtClean="0"/>
                        <a:t>Open Platform</a:t>
                      </a:r>
                      <a:endParaRPr lang="en-US" sz="1600" dirty="0"/>
                    </a:p>
                  </a:txBody>
                  <a:tcPr marL="88929" marR="88929" marT="44465" marB="44465" anchor="ctr">
                    <a:lnL w="6350" cap="flat" cmpd="sng" algn="ctr">
                      <a:solidFill>
                        <a:srgbClr val="00000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US" sz="1600" dirty="0" smtClean="0"/>
                        <a:t>Closed</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r>
                        <a:rPr lang="en-US" sz="1600" dirty="0" smtClean="0"/>
                        <a:t>Open</a:t>
                      </a:r>
                      <a:r>
                        <a:rPr lang="en-US" sz="1600" baseline="0" dirty="0" smtClean="0"/>
                        <a:t> with API and SDKs</a:t>
                      </a:r>
                      <a:endParaRPr lang="en-US" sz="1600" dirty="0"/>
                    </a:p>
                  </a:txBody>
                  <a:tcPr marL="88929" marR="88929" marT="44465" marB="44465" anchor="ctr">
                    <a:lnL w="9525" cap="flat" cmpd="sng" algn="ctr">
                      <a:solidFill>
                        <a:srgbClr val="C0C0C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
        <p:nvSpPr>
          <p:cNvPr id="4" name="Slide Number Placeholder 3"/>
          <p:cNvSpPr>
            <a:spLocks noGrp="1"/>
          </p:cNvSpPr>
          <p:nvPr>
            <p:ph type="sldNum" sz="quarter" idx="4294967295"/>
          </p:nvPr>
        </p:nvSpPr>
        <p:spPr>
          <a:xfrm>
            <a:off x="4379913" y="4770438"/>
            <a:ext cx="385762" cy="257175"/>
          </a:xfrm>
          <a:prstGeom prst="rect">
            <a:avLst/>
          </a:prstGeom>
        </p:spPr>
        <p:txBody>
          <a:bodyPr/>
          <a:lstStyle/>
          <a:p>
            <a:pPr>
              <a:defRPr/>
            </a:pPr>
            <a:fld id="{EC3E9CF1-D74C-C84C-BFDE-2F04DF0BE563}" type="slidenum">
              <a:rPr lang="en-US" smtClean="0"/>
              <a:pPr>
                <a:defRPr/>
              </a:pPr>
              <a:t>21</a:t>
            </a:fld>
            <a:endParaRPr lang="en-US" dirty="0"/>
          </a:p>
        </p:txBody>
      </p:sp>
    </p:spTree>
    <p:extLst>
      <p:ext uri="{BB962C8B-B14F-4D97-AF65-F5344CB8AC3E}">
        <p14:creationId xmlns:p14="http://schemas.microsoft.com/office/powerpoint/2010/main" val="35192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9525"/>
            <a:ext cx="9144000" cy="857250"/>
          </a:xfrm>
        </p:spPr>
        <p:txBody>
          <a:bodyPr>
            <a:normAutofit/>
          </a:bodyPr>
          <a:lstStyle/>
          <a:p>
            <a:r>
              <a:rPr lang="en-US" sz="3200" dirty="0" smtClean="0">
                <a:solidFill>
                  <a:prstClr val="black"/>
                </a:solidFill>
                <a:latin typeface="Calibri" charset="0"/>
                <a:ea typeface="MS PGothic" charset="0"/>
                <a:cs typeface="MS PGothic" charset="0"/>
              </a:rPr>
              <a:t>Connect the “Data-Dots” to See the Whole Story</a:t>
            </a:r>
            <a:endParaRPr lang="en-US" sz="3200" dirty="0">
              <a:solidFill>
                <a:srgbClr val="FF0000"/>
              </a:solidFill>
              <a:latin typeface="Calibri" charset="0"/>
              <a:ea typeface="MS PGothic" charset="0"/>
              <a:cs typeface="MS PGothic" charset="0"/>
            </a:endParaRPr>
          </a:p>
        </p:txBody>
      </p:sp>
      <p:sp>
        <p:nvSpPr>
          <p:cNvPr id="21" name="TextBox 20"/>
          <p:cNvSpPr txBox="1"/>
          <p:nvPr/>
        </p:nvSpPr>
        <p:spPr>
          <a:xfrm>
            <a:off x="7248137" y="1014602"/>
            <a:ext cx="1502475" cy="236491"/>
          </a:xfrm>
          <a:prstGeom prst="rect">
            <a:avLst/>
          </a:prstGeom>
          <a:noFill/>
        </p:spPr>
        <p:txBody>
          <a:bodyPr wrap="square" lIns="51322" tIns="25662" rIns="51322" bIns="25662" rtlCol="0">
            <a:spAutoFit/>
          </a:bodyPr>
          <a:lstStyle/>
          <a:p>
            <a:pPr defTabSz="814679"/>
            <a:r>
              <a:rPr lang="en-US" sz="1200" dirty="0" smtClean="0">
                <a:solidFill>
                  <a:prstClr val="white"/>
                </a:solidFill>
                <a:latin typeface="Calibri"/>
              </a:rPr>
              <a:t>Persist, Repeat</a:t>
            </a:r>
            <a:endParaRPr lang="en-US" sz="1200" dirty="0">
              <a:solidFill>
                <a:prstClr val="white"/>
              </a:solidFill>
              <a:latin typeface="Calibri"/>
            </a:endParaRPr>
          </a:p>
        </p:txBody>
      </p:sp>
      <p:sp>
        <p:nvSpPr>
          <p:cNvPr id="58" name="Slide Number Placeholder 2"/>
          <p:cNvSpPr>
            <a:spLocks noGrp="1"/>
          </p:cNvSpPr>
          <p:nvPr>
            <p:ph type="sldNum" sz="quarter" idx="15"/>
          </p:nvPr>
        </p:nvSpPr>
        <p:spPr>
          <a:xfrm>
            <a:off x="4379913" y="4770438"/>
            <a:ext cx="385762" cy="257175"/>
          </a:xfrm>
        </p:spPr>
        <p:txBody>
          <a:bodyPr/>
          <a:lstStyle/>
          <a:p>
            <a:fld id="{027CC8FC-DC84-4CE8-AADD-ED05D9A2A54F}" type="slidenum">
              <a:rPr lang="en-US" smtClean="0"/>
              <a:pPr/>
              <a:t>22</a:t>
            </a:fld>
            <a:endParaRPr lang="en-US"/>
          </a:p>
        </p:txBody>
      </p:sp>
      <p:grpSp>
        <p:nvGrpSpPr>
          <p:cNvPr id="10" name="Group 9"/>
          <p:cNvGrpSpPr/>
          <p:nvPr/>
        </p:nvGrpSpPr>
        <p:grpSpPr>
          <a:xfrm>
            <a:off x="322961" y="645714"/>
            <a:ext cx="8675566" cy="1054974"/>
            <a:chOff x="316034" y="611079"/>
            <a:chExt cx="8675566" cy="1054974"/>
          </a:xfrm>
        </p:grpSpPr>
        <p:grpSp>
          <p:nvGrpSpPr>
            <p:cNvPr id="42" name="Group 41"/>
            <p:cNvGrpSpPr/>
            <p:nvPr/>
          </p:nvGrpSpPr>
          <p:grpSpPr>
            <a:xfrm>
              <a:off x="316034" y="633602"/>
              <a:ext cx="8675566" cy="1032451"/>
              <a:chOff x="87434" y="590550"/>
              <a:chExt cx="8904166" cy="1032451"/>
            </a:xfrm>
          </p:grpSpPr>
          <p:sp>
            <p:nvSpPr>
              <p:cNvPr id="43" name="Right Arrow 42"/>
              <p:cNvSpPr/>
              <p:nvPr/>
            </p:nvSpPr>
            <p:spPr>
              <a:xfrm>
                <a:off x="87434" y="590550"/>
                <a:ext cx="8904166" cy="1032451"/>
              </a:xfrm>
              <a:prstGeom prst="rightArrow">
                <a:avLst>
                  <a:gd name="adj1" fmla="val 50000"/>
                  <a:gd name="adj2" fmla="val 37207"/>
                </a:avLst>
              </a:prstGeom>
              <a:gradFill>
                <a:gsLst>
                  <a:gs pos="0">
                    <a:srgbClr val="65A637"/>
                  </a:gs>
                  <a:gs pos="80000">
                    <a:schemeClr val="accent3">
                      <a:shade val="93000"/>
                      <a:satMod val="130000"/>
                    </a:schemeClr>
                  </a:gs>
                  <a:gs pos="100000">
                    <a:schemeClr val="accent3">
                      <a:shade val="94000"/>
                      <a:satMod val="135000"/>
                    </a:schemeClr>
                  </a:gs>
                </a:gsLst>
              </a:gradFill>
              <a:ln/>
            </p:spPr>
            <p:style>
              <a:lnRef idx="1">
                <a:schemeClr val="accent3"/>
              </a:lnRef>
              <a:fillRef idx="3">
                <a:schemeClr val="accent3"/>
              </a:fillRef>
              <a:effectRef idx="2">
                <a:schemeClr val="accent3"/>
              </a:effectRef>
              <a:fontRef idx="minor">
                <a:schemeClr val="lt1"/>
              </a:fontRef>
            </p:style>
            <p:txBody>
              <a:bodyPr lIns="51322" tIns="25662" rIns="51322" bIns="25662" rtlCol="0" anchor="ctr"/>
              <a:lstStyle/>
              <a:p>
                <a:pPr algn="ctr" defTabSz="814679"/>
                <a:endParaRPr lang="en-US" dirty="0">
                  <a:solidFill>
                    <a:prstClr val="white"/>
                  </a:solidFill>
                </a:endParaRPr>
              </a:p>
            </p:txBody>
          </p:sp>
          <p:sp>
            <p:nvSpPr>
              <p:cNvPr id="44" name="TextBox 43"/>
              <p:cNvSpPr txBox="1"/>
              <p:nvPr/>
            </p:nvSpPr>
            <p:spPr>
              <a:xfrm>
                <a:off x="152400" y="899353"/>
                <a:ext cx="1163740" cy="421157"/>
              </a:xfrm>
              <a:prstGeom prst="rect">
                <a:avLst/>
              </a:prstGeom>
              <a:noFill/>
            </p:spPr>
            <p:txBody>
              <a:bodyPr wrap="square" lIns="51322" tIns="25662" rIns="51322" bIns="25662" rtlCol="0">
                <a:spAutoFit/>
              </a:bodyPr>
              <a:lstStyle/>
              <a:p>
                <a:pPr algn="ctr" defTabSz="814679"/>
                <a:r>
                  <a:rPr lang="en-US" sz="1200" b="1" dirty="0" smtClean="0">
                    <a:solidFill>
                      <a:prstClr val="white"/>
                    </a:solidFill>
                    <a:latin typeface="Calibri"/>
                  </a:rPr>
                  <a:t>Delivery, Exploit Installation</a:t>
                </a:r>
                <a:endParaRPr lang="en-US" sz="1200" b="1" dirty="0">
                  <a:solidFill>
                    <a:prstClr val="white"/>
                  </a:solidFill>
                  <a:latin typeface="Calibri"/>
                </a:endParaRPr>
              </a:p>
            </p:txBody>
          </p:sp>
          <p:sp>
            <p:nvSpPr>
              <p:cNvPr id="45" name="TextBox 44"/>
              <p:cNvSpPr txBox="1"/>
              <p:nvPr/>
            </p:nvSpPr>
            <p:spPr>
              <a:xfrm>
                <a:off x="1600200" y="895350"/>
                <a:ext cx="1163740" cy="421157"/>
              </a:xfrm>
              <a:prstGeom prst="rect">
                <a:avLst/>
              </a:prstGeom>
              <a:noFill/>
            </p:spPr>
            <p:txBody>
              <a:bodyPr wrap="square" lIns="51322" tIns="25662" rIns="51322" bIns="25662" rtlCol="0">
                <a:spAutoFit/>
              </a:bodyPr>
              <a:lstStyle/>
              <a:p>
                <a:pPr algn="ctr" defTabSz="814679"/>
                <a:r>
                  <a:rPr lang="en-US" sz="1200" b="1" dirty="0" smtClean="0">
                    <a:solidFill>
                      <a:prstClr val="white"/>
                    </a:solidFill>
                    <a:latin typeface="Calibri"/>
                  </a:rPr>
                  <a:t>Gain Trusted Access</a:t>
                </a:r>
                <a:endParaRPr lang="en-US" sz="1200" b="1" dirty="0">
                  <a:solidFill>
                    <a:prstClr val="white"/>
                  </a:solidFill>
                  <a:latin typeface="Calibri"/>
                </a:endParaRPr>
              </a:p>
            </p:txBody>
          </p:sp>
          <p:sp>
            <p:nvSpPr>
              <p:cNvPr id="46" name="TextBox 45"/>
              <p:cNvSpPr txBox="1"/>
              <p:nvPr/>
            </p:nvSpPr>
            <p:spPr>
              <a:xfrm>
                <a:off x="5794456" y="969174"/>
                <a:ext cx="1163740" cy="236499"/>
              </a:xfrm>
              <a:prstGeom prst="rect">
                <a:avLst/>
              </a:prstGeom>
              <a:noFill/>
            </p:spPr>
            <p:txBody>
              <a:bodyPr wrap="square" lIns="51322" tIns="25662" rIns="51322" bIns="25662" rtlCol="0">
                <a:spAutoFit/>
              </a:bodyPr>
              <a:lstStyle/>
              <a:p>
                <a:pPr algn="ctr" defTabSz="814679"/>
                <a:r>
                  <a:rPr lang="en-US" sz="1200" b="1" dirty="0">
                    <a:solidFill>
                      <a:prstClr val="white"/>
                    </a:solidFill>
                    <a:latin typeface="Calibri"/>
                  </a:rPr>
                  <a:t>Exfiltration</a:t>
                </a:r>
              </a:p>
            </p:txBody>
          </p:sp>
          <p:sp>
            <p:nvSpPr>
              <p:cNvPr id="47" name="TextBox 46"/>
              <p:cNvSpPr txBox="1"/>
              <p:nvPr/>
            </p:nvSpPr>
            <p:spPr>
              <a:xfrm>
                <a:off x="4464922" y="969182"/>
                <a:ext cx="1163740" cy="236491"/>
              </a:xfrm>
              <a:prstGeom prst="rect">
                <a:avLst/>
              </a:prstGeom>
              <a:noFill/>
            </p:spPr>
            <p:txBody>
              <a:bodyPr wrap="square" lIns="51322" tIns="25662" rIns="51322" bIns="25662" rtlCol="0">
                <a:spAutoFit/>
              </a:bodyPr>
              <a:lstStyle/>
              <a:p>
                <a:pPr algn="ctr" defTabSz="814679"/>
                <a:r>
                  <a:rPr lang="en-US" sz="1200" b="1" dirty="0">
                    <a:solidFill>
                      <a:prstClr val="white"/>
                    </a:solidFill>
                    <a:latin typeface="Calibri"/>
                  </a:rPr>
                  <a:t>Data Gathering</a:t>
                </a:r>
              </a:p>
            </p:txBody>
          </p:sp>
          <p:sp>
            <p:nvSpPr>
              <p:cNvPr id="48" name="TextBox 47"/>
              <p:cNvSpPr txBox="1"/>
              <p:nvPr/>
            </p:nvSpPr>
            <p:spPr>
              <a:xfrm>
                <a:off x="2891387" y="900873"/>
                <a:ext cx="1403528" cy="421157"/>
              </a:xfrm>
              <a:prstGeom prst="rect">
                <a:avLst/>
              </a:prstGeom>
              <a:noFill/>
            </p:spPr>
            <p:txBody>
              <a:bodyPr wrap="square" lIns="51322" tIns="25662" rIns="51322" bIns="25662" rtlCol="0">
                <a:spAutoFit/>
              </a:bodyPr>
              <a:lstStyle/>
              <a:p>
                <a:pPr algn="ctr" defTabSz="814679"/>
                <a:r>
                  <a:rPr lang="en-US" sz="1200" b="1" dirty="0" smtClean="0">
                    <a:solidFill>
                      <a:prstClr val="white"/>
                    </a:solidFill>
                    <a:latin typeface="Calibri"/>
                  </a:rPr>
                  <a:t>Upgrade (Escalate)</a:t>
                </a:r>
                <a:br>
                  <a:rPr lang="en-US" sz="1200" b="1" dirty="0" smtClean="0">
                    <a:solidFill>
                      <a:prstClr val="white"/>
                    </a:solidFill>
                    <a:latin typeface="Calibri"/>
                  </a:rPr>
                </a:br>
                <a:r>
                  <a:rPr lang="en-US" sz="1200" b="1" dirty="0" smtClean="0">
                    <a:solidFill>
                      <a:prstClr val="white"/>
                    </a:solidFill>
                    <a:latin typeface="Calibri"/>
                  </a:rPr>
                  <a:t>Lateral </a:t>
                </a:r>
                <a:r>
                  <a:rPr lang="en-US" sz="1200" b="1" dirty="0">
                    <a:solidFill>
                      <a:prstClr val="white"/>
                    </a:solidFill>
                    <a:latin typeface="Calibri"/>
                  </a:rPr>
                  <a:t>M</a:t>
                </a:r>
                <a:r>
                  <a:rPr lang="en-US" sz="1200" b="1" dirty="0" smtClean="0">
                    <a:solidFill>
                      <a:prstClr val="white"/>
                    </a:solidFill>
                    <a:latin typeface="Calibri"/>
                  </a:rPr>
                  <a:t>ovement</a:t>
                </a:r>
                <a:endParaRPr lang="en-US" sz="1200" b="1" dirty="0">
                  <a:solidFill>
                    <a:prstClr val="white"/>
                  </a:solidFill>
                  <a:latin typeface="Calibri"/>
                </a:endParaRPr>
              </a:p>
            </p:txBody>
          </p:sp>
          <p:sp>
            <p:nvSpPr>
              <p:cNvPr id="49" name="TextBox 48"/>
              <p:cNvSpPr txBox="1"/>
              <p:nvPr/>
            </p:nvSpPr>
            <p:spPr>
              <a:xfrm>
                <a:off x="7293119" y="936916"/>
                <a:ext cx="1542065" cy="421157"/>
              </a:xfrm>
              <a:prstGeom prst="rect">
                <a:avLst/>
              </a:prstGeom>
              <a:noFill/>
            </p:spPr>
            <p:txBody>
              <a:bodyPr wrap="square" lIns="51322" tIns="25662" rIns="51322" bIns="25662" rtlCol="0">
                <a:spAutoFit/>
              </a:bodyPr>
              <a:lstStyle/>
              <a:p>
                <a:pPr defTabSz="814679"/>
                <a:r>
                  <a:rPr lang="en-US" sz="1200" b="1" dirty="0" smtClean="0">
                    <a:solidFill>
                      <a:prstClr val="white"/>
                    </a:solidFill>
                    <a:latin typeface="Calibri"/>
                  </a:rPr>
                  <a:t>Persist, Repeat</a:t>
                </a:r>
                <a:br>
                  <a:rPr lang="en-US" sz="1200" b="1" dirty="0" smtClean="0">
                    <a:solidFill>
                      <a:prstClr val="white"/>
                    </a:solidFill>
                    <a:latin typeface="Calibri"/>
                  </a:rPr>
                </a:br>
                <a:endParaRPr lang="en-US" sz="1200" b="1" dirty="0">
                  <a:solidFill>
                    <a:prstClr val="white"/>
                  </a:solidFill>
                  <a:latin typeface="Calibri"/>
                </a:endParaRPr>
              </a:p>
            </p:txBody>
          </p:sp>
        </p:grpSp>
        <p:sp>
          <p:nvSpPr>
            <p:cNvPr id="59" name="TextBox 58"/>
            <p:cNvSpPr txBox="1"/>
            <p:nvPr/>
          </p:nvSpPr>
          <p:spPr>
            <a:xfrm>
              <a:off x="2834491" y="611079"/>
              <a:ext cx="3479438" cy="298046"/>
            </a:xfrm>
            <a:prstGeom prst="rect">
              <a:avLst/>
            </a:prstGeom>
            <a:noFill/>
          </p:spPr>
          <p:txBody>
            <a:bodyPr wrap="square" lIns="51322" tIns="25662" rIns="51322" bIns="25662" rtlCol="0">
              <a:spAutoFit/>
            </a:bodyPr>
            <a:lstStyle/>
            <a:p>
              <a:pPr algn="ctr" defTabSz="814679"/>
              <a:r>
                <a:rPr lang="en-US" b="1" i="1" dirty="0" smtClean="0">
                  <a:latin typeface="Calibri"/>
                </a:rPr>
                <a:t>Threat Pattern</a:t>
              </a:r>
              <a:endParaRPr lang="en-US" b="1" i="1" dirty="0">
                <a:latin typeface="Calibri"/>
              </a:endParaRPr>
            </a:p>
          </p:txBody>
        </p:sp>
      </p:grpSp>
      <p:grpSp>
        <p:nvGrpSpPr>
          <p:cNvPr id="4" name="Group 3"/>
          <p:cNvGrpSpPr/>
          <p:nvPr/>
        </p:nvGrpSpPr>
        <p:grpSpPr>
          <a:xfrm>
            <a:off x="10687" y="1537148"/>
            <a:ext cx="8980912" cy="609601"/>
            <a:chOff x="10687" y="1537148"/>
            <a:chExt cx="8980912" cy="609601"/>
          </a:xfrm>
        </p:grpSpPr>
        <p:sp>
          <p:nvSpPr>
            <p:cNvPr id="18" name="TextBox 17"/>
            <p:cNvSpPr txBox="1"/>
            <p:nvPr/>
          </p:nvSpPr>
          <p:spPr bwMode="gray">
            <a:xfrm>
              <a:off x="10687" y="1903043"/>
              <a:ext cx="1360913" cy="207099"/>
            </a:xfrm>
            <a:prstGeom prst="rect">
              <a:avLst/>
            </a:prstGeom>
          </p:spPr>
          <p:txBody>
            <a:bodyPr wrap="square" lIns="51426" tIns="25713" rIns="51426" bIns="25713" rtlCol="0">
              <a:spAutoFit/>
            </a:bodyPr>
            <a:lstStyle/>
            <a:p>
              <a:pPr algn="ctr">
                <a:lnSpc>
                  <a:spcPct val="90000"/>
                </a:lnSpc>
              </a:pPr>
              <a:r>
                <a:rPr lang="en-US" sz="1100" b="1" dirty="0" smtClean="0"/>
                <a:t>Threat Intelligence</a:t>
              </a:r>
            </a:p>
          </p:txBody>
        </p:sp>
        <p:sp>
          <p:nvSpPr>
            <p:cNvPr id="17" name="Trapezoid 16"/>
            <p:cNvSpPr/>
            <p:nvPr/>
          </p:nvSpPr>
          <p:spPr bwMode="gray">
            <a:xfrm rot="16200000">
              <a:off x="1271703" y="1608068"/>
              <a:ext cx="446352" cy="478614"/>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7" name="Picture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443" y="1687077"/>
              <a:ext cx="357400" cy="224651"/>
            </a:xfrm>
            <a:prstGeom prst="rect">
              <a:avLst/>
            </a:prstGeom>
          </p:spPr>
        </p:pic>
        <p:sp>
          <p:nvSpPr>
            <p:cNvPr id="51" name="Rectangle 50"/>
            <p:cNvSpPr/>
            <p:nvPr/>
          </p:nvSpPr>
          <p:spPr bwMode="auto">
            <a:xfrm rot="16200000" flipV="1">
              <a:off x="6802468" y="-42382"/>
              <a:ext cx="609601" cy="3768661"/>
            </a:xfrm>
            <a:prstGeom prst="rect">
              <a:avLst/>
            </a:prstGeom>
            <a:gradFill>
              <a:lin ang="0" scaled="0"/>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endParaRPr lang="en-US" sz="1200" kern="0" dirty="0">
                <a:gradFill>
                  <a:gsLst>
                    <a:gs pos="0">
                      <a:srgbClr val="FFFFFF"/>
                    </a:gs>
                    <a:gs pos="100000">
                      <a:srgbClr val="FFFFFF"/>
                    </a:gs>
                  </a:gsLst>
                  <a:lin ang="5400000" scaled="0"/>
                </a:gradFill>
                <a:latin typeface="Segoe UI"/>
              </a:endParaRPr>
            </a:p>
          </p:txBody>
        </p:sp>
        <p:sp>
          <p:nvSpPr>
            <p:cNvPr id="7" name="TextBox 6"/>
            <p:cNvSpPr txBox="1"/>
            <p:nvPr/>
          </p:nvSpPr>
          <p:spPr>
            <a:xfrm>
              <a:off x="5626849" y="1587736"/>
              <a:ext cx="2785033" cy="421260"/>
            </a:xfrm>
            <a:prstGeom prst="rect">
              <a:avLst/>
            </a:prstGeom>
          </p:spPr>
          <p:txBody>
            <a:bodyPr wrap="square" lIns="51426" tIns="25713" rIns="51426" bIns="25713" rtlCol="0">
              <a:spAutoFit/>
            </a:bodyPr>
            <a:lstStyle/>
            <a:p>
              <a:r>
                <a:rPr lang="en-US" sz="1200" dirty="0" smtClean="0"/>
                <a:t>Attacker, know C2 sites, infected sites, IOC,</a:t>
              </a:r>
              <a:r>
                <a:rPr lang="en-US" sz="1200" dirty="0"/>
                <a:t> </a:t>
              </a:r>
              <a:r>
                <a:rPr lang="en-US" sz="1200" dirty="0" smtClean="0"/>
                <a:t>attack/campaign intent and attribution</a:t>
              </a:r>
            </a:p>
          </p:txBody>
        </p:sp>
        <p:sp>
          <p:nvSpPr>
            <p:cNvPr id="103" name="Rounded Rectangle 102"/>
            <p:cNvSpPr/>
            <p:nvPr/>
          </p:nvSpPr>
          <p:spPr>
            <a:xfrm>
              <a:off x="1792622" y="1547999"/>
              <a:ext cx="3309798" cy="582258"/>
            </a:xfrm>
            <a:prstGeom prst="roundRect">
              <a:avLst/>
            </a:prstGeom>
            <a:solidFill>
              <a:srgbClr val="C99513"/>
            </a:solidFill>
            <a:ln>
              <a:noFill/>
            </a:ln>
            <a:effectLst/>
          </p:spPr>
          <p:style>
            <a:lnRef idx="1">
              <a:schemeClr val="accent6"/>
            </a:lnRef>
            <a:fillRef idx="3">
              <a:schemeClr val="accent6"/>
            </a:fillRef>
            <a:effectRef idx="2">
              <a:schemeClr val="accent6"/>
            </a:effectRef>
            <a:fontRef idx="minor">
              <a:schemeClr val="lt1"/>
            </a:fontRef>
          </p:style>
          <p:txBody>
            <a:bodyPr rtlCol="0" anchor="t"/>
            <a:lstStyle/>
            <a:p>
              <a:endParaRPr lang="en-US" sz="1100" dirty="0"/>
            </a:p>
          </p:txBody>
        </p:sp>
        <p:sp>
          <p:nvSpPr>
            <p:cNvPr id="3" name="TextBox 2"/>
            <p:cNvSpPr txBox="1"/>
            <p:nvPr/>
          </p:nvSpPr>
          <p:spPr>
            <a:xfrm>
              <a:off x="1860185" y="1568820"/>
              <a:ext cx="1681211" cy="559760"/>
            </a:xfrm>
            <a:prstGeom prst="rect">
              <a:avLst/>
            </a:prstGeom>
          </p:spPr>
          <p:txBody>
            <a:bodyPr wrap="none" lIns="51426" tIns="25713" rIns="51426" bIns="25713" rtlCol="0">
              <a:spAutoFit/>
            </a:bodyPr>
            <a:lstStyle/>
            <a:p>
              <a:pPr marL="112713" indent="-112713">
                <a:buFont typeface="Arial"/>
                <a:buChar char="•"/>
              </a:pPr>
              <a:r>
                <a:rPr lang="en-US" sz="1100" dirty="0">
                  <a:solidFill>
                    <a:schemeClr val="lt1"/>
                  </a:solidFill>
                  <a:latin typeface="+mn-lt"/>
                  <a:ea typeface="+mn-ea"/>
                  <a:cs typeface="+mn-cs"/>
                </a:rPr>
                <a:t>External threat </a:t>
              </a:r>
              <a:r>
                <a:rPr lang="en-US" sz="1100" dirty="0" err="1">
                  <a:solidFill>
                    <a:schemeClr val="lt1"/>
                  </a:solidFill>
                  <a:latin typeface="+mn-lt"/>
                  <a:ea typeface="+mn-ea"/>
                  <a:cs typeface="+mn-cs"/>
                </a:rPr>
                <a:t>intel</a:t>
              </a:r>
              <a:endParaRPr lang="en-US" sz="1100" dirty="0">
                <a:solidFill>
                  <a:schemeClr val="lt1"/>
                </a:solidFill>
                <a:latin typeface="+mn-lt"/>
                <a:ea typeface="+mn-ea"/>
                <a:cs typeface="+mn-cs"/>
              </a:endParaRPr>
            </a:p>
            <a:p>
              <a:pPr marL="112713" indent="-112713">
                <a:buFont typeface="Arial"/>
                <a:buChar char="•"/>
              </a:pPr>
              <a:r>
                <a:rPr lang="en-US" sz="1100" dirty="0">
                  <a:solidFill>
                    <a:schemeClr val="lt1"/>
                  </a:solidFill>
                  <a:latin typeface="+mn-lt"/>
                  <a:ea typeface="+mn-ea"/>
                  <a:cs typeface="+mn-cs"/>
                </a:rPr>
                <a:t>Internal threat </a:t>
              </a:r>
              <a:r>
                <a:rPr lang="en-US" sz="1100" dirty="0" err="1">
                  <a:solidFill>
                    <a:schemeClr val="lt1"/>
                  </a:solidFill>
                  <a:latin typeface="+mn-lt"/>
                  <a:ea typeface="+mn-ea"/>
                  <a:cs typeface="+mn-cs"/>
                </a:rPr>
                <a:t>intel</a:t>
              </a:r>
              <a:endParaRPr lang="en-US" sz="1100" dirty="0">
                <a:solidFill>
                  <a:schemeClr val="lt1"/>
                </a:solidFill>
                <a:latin typeface="+mn-lt"/>
                <a:ea typeface="+mn-ea"/>
                <a:cs typeface="+mn-cs"/>
              </a:endParaRPr>
            </a:p>
            <a:p>
              <a:pPr marL="112713" indent="-112713">
                <a:buFont typeface="Arial"/>
                <a:buChar char="•"/>
              </a:pPr>
              <a:r>
                <a:rPr lang="en-US" sz="1100" dirty="0">
                  <a:solidFill>
                    <a:schemeClr val="lt1"/>
                  </a:solidFill>
                  <a:latin typeface="+mn-lt"/>
                  <a:ea typeface="+mn-ea"/>
                  <a:cs typeface="+mn-cs"/>
                </a:rPr>
                <a:t>Indicators of compromise</a:t>
              </a:r>
            </a:p>
          </p:txBody>
        </p:sp>
      </p:grpSp>
      <p:grpSp>
        <p:nvGrpSpPr>
          <p:cNvPr id="5" name="Group 4"/>
          <p:cNvGrpSpPr/>
          <p:nvPr/>
        </p:nvGrpSpPr>
        <p:grpSpPr>
          <a:xfrm>
            <a:off x="77938" y="2263588"/>
            <a:ext cx="8905193" cy="660628"/>
            <a:chOff x="77938" y="2263588"/>
            <a:chExt cx="8905193" cy="660628"/>
          </a:xfrm>
        </p:grpSpPr>
        <p:sp>
          <p:nvSpPr>
            <p:cNvPr id="15" name="Trapezoid 14"/>
            <p:cNvSpPr/>
            <p:nvPr/>
          </p:nvSpPr>
          <p:spPr bwMode="gray">
            <a:xfrm rot="16200000">
              <a:off x="1165175" y="2345517"/>
              <a:ext cx="642469" cy="478612"/>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bwMode="gray">
            <a:xfrm>
              <a:off x="77938" y="2564768"/>
              <a:ext cx="1226410" cy="359448"/>
            </a:xfrm>
            <a:prstGeom prst="rect">
              <a:avLst/>
            </a:prstGeom>
          </p:spPr>
          <p:txBody>
            <a:bodyPr wrap="square" lIns="51426" tIns="25713" rIns="51426" bIns="25713" rtlCol="0">
              <a:spAutoFit/>
            </a:bodyPr>
            <a:lstStyle/>
            <a:p>
              <a:pPr algn="ctr">
                <a:lnSpc>
                  <a:spcPct val="90000"/>
                </a:lnSpc>
              </a:pPr>
              <a:r>
                <a:rPr lang="en-US" sz="1100" b="1" dirty="0" smtClean="0"/>
                <a:t>Network </a:t>
              </a:r>
              <a:br>
                <a:rPr lang="en-US" sz="1100" b="1" dirty="0" smtClean="0"/>
              </a:br>
              <a:r>
                <a:rPr lang="en-US" sz="1100" b="1" dirty="0" smtClean="0"/>
                <a:t>Activity/Security</a:t>
              </a:r>
              <a:endParaRPr lang="en-US" sz="1100" b="1" dirty="0"/>
            </a:p>
          </p:txBody>
        </p:sp>
        <p:pic>
          <p:nvPicPr>
            <p:cNvPr id="24" name="Picture 2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8030" y="2315640"/>
              <a:ext cx="366226" cy="277285"/>
            </a:xfrm>
            <a:prstGeom prst="rect">
              <a:avLst/>
            </a:prstGeom>
          </p:spPr>
        </p:pic>
        <p:sp>
          <p:nvSpPr>
            <p:cNvPr id="52" name="Rectangle 51"/>
            <p:cNvSpPr/>
            <p:nvPr/>
          </p:nvSpPr>
          <p:spPr bwMode="auto">
            <a:xfrm rot="16200000" flipV="1">
              <a:off x="6794000" y="704273"/>
              <a:ext cx="609601" cy="37686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endParaRPr lang="en-US" sz="1200" kern="0" dirty="0">
                <a:gradFill>
                  <a:gsLst>
                    <a:gs pos="0">
                      <a:srgbClr val="FFFFFF"/>
                    </a:gs>
                    <a:gs pos="100000">
                      <a:srgbClr val="FFFFFF"/>
                    </a:gs>
                  </a:gsLst>
                  <a:lin ang="5400000" scaled="0"/>
                </a:gradFill>
                <a:latin typeface="Segoe UI"/>
              </a:endParaRPr>
            </a:p>
          </p:txBody>
        </p:sp>
        <p:sp>
          <p:nvSpPr>
            <p:cNvPr id="53" name="TextBox 52"/>
            <p:cNvSpPr txBox="1"/>
            <p:nvPr/>
          </p:nvSpPr>
          <p:spPr>
            <a:xfrm>
              <a:off x="5618381" y="2334391"/>
              <a:ext cx="3167031" cy="421260"/>
            </a:xfrm>
            <a:prstGeom prst="rect">
              <a:avLst/>
            </a:prstGeom>
          </p:spPr>
          <p:txBody>
            <a:bodyPr wrap="square" lIns="51426" tIns="25713" rIns="51426" bIns="25713" rtlCol="0">
              <a:spAutoFit/>
            </a:bodyPr>
            <a:lstStyle/>
            <a:p>
              <a:r>
                <a:rPr lang="en-US" sz="1200" dirty="0" smtClean="0"/>
                <a:t>Where they went to, who talked to whom, attack transmitted, abnormal traffic, malware download</a:t>
              </a:r>
            </a:p>
          </p:txBody>
        </p:sp>
        <p:sp>
          <p:nvSpPr>
            <p:cNvPr id="104" name="Rounded Rectangle 103"/>
            <p:cNvSpPr/>
            <p:nvPr/>
          </p:nvSpPr>
          <p:spPr>
            <a:xfrm>
              <a:off x="1776804" y="2294655"/>
              <a:ext cx="3325615" cy="616600"/>
            </a:xfrm>
            <a:prstGeom prst="roundRect">
              <a:avLst/>
            </a:prstGeom>
            <a:gradFill>
              <a:gsLst>
                <a:gs pos="0">
                  <a:srgbClr val="004A70"/>
                </a:gs>
                <a:gs pos="0">
                  <a:schemeClr val="accent2">
                    <a:shade val="93000"/>
                    <a:satMod val="130000"/>
                  </a:schemeClr>
                </a:gs>
                <a:gs pos="0">
                  <a:srgbClr val="004A70"/>
                </a:gs>
              </a:gsLst>
            </a:gradFill>
            <a:ln>
              <a:noFill/>
            </a:ln>
            <a:effectLst/>
          </p:spPr>
          <p:style>
            <a:lnRef idx="1">
              <a:schemeClr val="accent2"/>
            </a:lnRef>
            <a:fillRef idx="3">
              <a:schemeClr val="accent2"/>
            </a:fillRef>
            <a:effectRef idx="2">
              <a:schemeClr val="accent2"/>
            </a:effectRef>
            <a:fontRef idx="minor">
              <a:schemeClr val="lt1"/>
            </a:fontRef>
          </p:style>
          <p:txBody>
            <a:bodyPr rtlCol="0" anchor="t"/>
            <a:lstStyle/>
            <a:p>
              <a:endParaRPr lang="en-US" sz="1100" dirty="0"/>
            </a:p>
          </p:txBody>
        </p:sp>
        <p:sp>
          <p:nvSpPr>
            <p:cNvPr id="2" name="Rectangle 1"/>
            <p:cNvSpPr/>
            <p:nvPr/>
          </p:nvSpPr>
          <p:spPr>
            <a:xfrm>
              <a:off x="3528536" y="2303620"/>
              <a:ext cx="1504821" cy="600164"/>
            </a:xfrm>
            <a:prstGeom prst="rect">
              <a:avLst/>
            </a:prstGeom>
          </p:spPr>
          <p:txBody>
            <a:bodyPr wrap="square">
              <a:spAutoFit/>
            </a:bodyPr>
            <a:lstStyle/>
            <a:p>
              <a:pPr marL="112713" indent="-112713">
                <a:buFont typeface="Arial"/>
                <a:buChar char="•"/>
              </a:pPr>
              <a:r>
                <a:rPr lang="en-US" sz="1100" dirty="0">
                  <a:solidFill>
                    <a:schemeClr val="lt1"/>
                  </a:solidFill>
                  <a:latin typeface="+mn-lt"/>
                  <a:ea typeface="+mn-ea"/>
                  <a:cs typeface="+mn-cs"/>
                </a:rPr>
                <a:t>Malware sandbox</a:t>
              </a:r>
            </a:p>
            <a:p>
              <a:pPr marL="112713" indent="-112713">
                <a:buFont typeface="Arial"/>
                <a:buChar char="•"/>
              </a:pPr>
              <a:r>
                <a:rPr lang="en-US" sz="1100" dirty="0">
                  <a:solidFill>
                    <a:schemeClr val="lt1"/>
                  </a:solidFill>
                  <a:latin typeface="+mn-lt"/>
                  <a:ea typeface="+mn-ea"/>
                  <a:cs typeface="+mn-cs"/>
                </a:rPr>
                <a:t>Web proxy</a:t>
              </a:r>
            </a:p>
            <a:p>
              <a:pPr marL="112713" indent="-112713">
                <a:buFont typeface="Arial"/>
                <a:buChar char="•"/>
              </a:pPr>
              <a:r>
                <a:rPr lang="en-US" sz="1100" dirty="0">
                  <a:solidFill>
                    <a:schemeClr val="lt1"/>
                  </a:solidFill>
                  <a:latin typeface="+mn-lt"/>
                  <a:ea typeface="+mn-ea"/>
                  <a:cs typeface="+mn-cs"/>
                </a:rPr>
                <a:t>NetFlow</a:t>
              </a:r>
            </a:p>
          </p:txBody>
        </p:sp>
        <p:sp>
          <p:nvSpPr>
            <p:cNvPr id="9" name="TextBox 8"/>
            <p:cNvSpPr txBox="1"/>
            <p:nvPr/>
          </p:nvSpPr>
          <p:spPr>
            <a:xfrm>
              <a:off x="1860185" y="2303620"/>
              <a:ext cx="1437555" cy="559760"/>
            </a:xfrm>
            <a:prstGeom prst="rect">
              <a:avLst/>
            </a:prstGeom>
          </p:spPr>
          <p:txBody>
            <a:bodyPr wrap="none" lIns="51426" tIns="25713" rIns="51426" bIns="25713" rtlCol="0">
              <a:spAutoFit/>
            </a:bodyPr>
            <a:lstStyle/>
            <a:p>
              <a:pPr marL="112713" indent="-112713">
                <a:buFont typeface="Arial"/>
                <a:buChar char="•"/>
              </a:pPr>
              <a:r>
                <a:rPr lang="en-US" sz="1100" dirty="0">
                  <a:solidFill>
                    <a:schemeClr val="lt1"/>
                  </a:solidFill>
                  <a:latin typeface="+mn-lt"/>
                  <a:ea typeface="+mn-ea"/>
                  <a:cs typeface="+mn-cs"/>
                </a:rPr>
                <a:t>Firewall</a:t>
              </a:r>
            </a:p>
            <a:p>
              <a:pPr marL="112713" indent="-112713">
                <a:buFont typeface="Arial"/>
                <a:buChar char="•"/>
              </a:pPr>
              <a:r>
                <a:rPr lang="en-US" sz="1100" dirty="0">
                  <a:solidFill>
                    <a:schemeClr val="lt1"/>
                  </a:solidFill>
                  <a:latin typeface="+mn-lt"/>
                  <a:ea typeface="+mn-ea"/>
                  <a:cs typeface="+mn-cs"/>
                </a:rPr>
                <a:t>IDS / IPS</a:t>
              </a:r>
            </a:p>
            <a:p>
              <a:pPr marL="112713" indent="-112713">
                <a:buFont typeface="Arial"/>
                <a:buChar char="•"/>
              </a:pPr>
              <a:r>
                <a:rPr lang="en-US" sz="1100" dirty="0">
                  <a:solidFill>
                    <a:schemeClr val="lt1"/>
                  </a:solidFill>
                  <a:latin typeface="+mn-lt"/>
                  <a:ea typeface="+mn-ea"/>
                  <a:cs typeface="+mn-cs"/>
                </a:rPr>
                <a:t>Vulnerability scanner</a:t>
              </a:r>
            </a:p>
          </p:txBody>
        </p:sp>
      </p:grpSp>
      <p:grpSp>
        <p:nvGrpSpPr>
          <p:cNvPr id="6" name="Group 5"/>
          <p:cNvGrpSpPr/>
          <p:nvPr/>
        </p:nvGrpSpPr>
        <p:grpSpPr>
          <a:xfrm>
            <a:off x="104934" y="3045198"/>
            <a:ext cx="8878198" cy="912030"/>
            <a:chOff x="104934" y="3045198"/>
            <a:chExt cx="8878198" cy="912030"/>
          </a:xfrm>
        </p:grpSpPr>
        <p:sp>
          <p:nvSpPr>
            <p:cNvPr id="14" name="Trapezoid 13"/>
            <p:cNvSpPr/>
            <p:nvPr/>
          </p:nvSpPr>
          <p:spPr bwMode="gray">
            <a:xfrm rot="16200000">
              <a:off x="1168912" y="3193429"/>
              <a:ext cx="634998" cy="47861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bwMode="gray">
            <a:xfrm>
              <a:off x="104934" y="3597780"/>
              <a:ext cx="1172419" cy="359448"/>
            </a:xfrm>
            <a:prstGeom prst="rect">
              <a:avLst/>
            </a:prstGeom>
          </p:spPr>
          <p:txBody>
            <a:bodyPr wrap="square" lIns="51426" tIns="25713" rIns="51426" bIns="25713" rtlCol="0">
              <a:spAutoFit/>
            </a:bodyPr>
            <a:lstStyle/>
            <a:p>
              <a:pPr algn="ctr">
                <a:lnSpc>
                  <a:spcPct val="90000"/>
                </a:lnSpc>
              </a:pPr>
              <a:r>
                <a:rPr lang="en-US" sz="1100" b="1" dirty="0" smtClean="0"/>
                <a:t>Endpoint </a:t>
              </a:r>
              <a:br>
                <a:rPr lang="en-US" sz="1100" b="1" dirty="0" smtClean="0"/>
              </a:br>
              <a:r>
                <a:rPr lang="en-US" sz="1100" b="1" dirty="0" smtClean="0"/>
                <a:t>Activity/Security</a:t>
              </a:r>
            </a:p>
          </p:txBody>
        </p:sp>
        <p:grpSp>
          <p:nvGrpSpPr>
            <p:cNvPr id="33" name="Group 32"/>
            <p:cNvGrpSpPr/>
            <p:nvPr/>
          </p:nvGrpSpPr>
          <p:grpSpPr>
            <a:xfrm>
              <a:off x="342878" y="3250085"/>
              <a:ext cx="696530" cy="345206"/>
              <a:chOff x="228600" y="3028950"/>
              <a:chExt cx="967920" cy="479708"/>
            </a:xfrm>
          </p:grpSpPr>
          <p:pic>
            <p:nvPicPr>
              <p:cNvPr id="34" name="Picture 33" descr="datacenter-black-2.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8600" y="3060016"/>
                <a:ext cx="244952" cy="359661"/>
              </a:xfrm>
              <a:prstGeom prst="rect">
                <a:avLst/>
              </a:prstGeom>
            </p:spPr>
          </p:pic>
          <p:pic>
            <p:nvPicPr>
              <p:cNvPr id="35" name="Picture 34" descr="desktop-black-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08798" y="3028950"/>
                <a:ext cx="387722" cy="390727"/>
              </a:xfrm>
              <a:prstGeom prst="rect">
                <a:avLst/>
              </a:prstGeom>
            </p:spPr>
          </p:pic>
          <p:pic>
            <p:nvPicPr>
              <p:cNvPr id="36" name="Picture 35" descr="laptop-black-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82704" y="3195941"/>
                <a:ext cx="326094" cy="312717"/>
              </a:xfrm>
              <a:prstGeom prst="rect">
                <a:avLst/>
              </a:prstGeom>
            </p:spPr>
          </p:pic>
        </p:grpSp>
        <p:sp>
          <p:nvSpPr>
            <p:cNvPr id="54" name="Rectangle 53"/>
            <p:cNvSpPr/>
            <p:nvPr/>
          </p:nvSpPr>
          <p:spPr bwMode="auto">
            <a:xfrm rot="16200000" flipV="1">
              <a:off x="6692509" y="1567160"/>
              <a:ext cx="812586" cy="37686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endParaRPr lang="en-US" sz="1200" kern="0" dirty="0">
                <a:gradFill>
                  <a:gsLst>
                    <a:gs pos="0">
                      <a:srgbClr val="FFFFFF"/>
                    </a:gs>
                    <a:gs pos="100000">
                      <a:srgbClr val="FFFFFF"/>
                    </a:gs>
                  </a:gsLst>
                  <a:lin ang="5400000" scaled="0"/>
                </a:gradFill>
                <a:latin typeface="Segoe UI"/>
              </a:endParaRPr>
            </a:p>
          </p:txBody>
        </p:sp>
        <p:sp>
          <p:nvSpPr>
            <p:cNvPr id="55" name="TextBox 54"/>
            <p:cNvSpPr txBox="1"/>
            <p:nvPr/>
          </p:nvSpPr>
          <p:spPr>
            <a:xfrm>
              <a:off x="5618382" y="3095785"/>
              <a:ext cx="3316442" cy="605926"/>
            </a:xfrm>
            <a:prstGeom prst="rect">
              <a:avLst/>
            </a:prstGeom>
          </p:spPr>
          <p:txBody>
            <a:bodyPr wrap="square" lIns="51426" tIns="25713" rIns="51426" bIns="25713" rtlCol="0">
              <a:spAutoFit/>
            </a:bodyPr>
            <a:lstStyle/>
            <a:p>
              <a:r>
                <a:rPr lang="en-US" sz="1200" dirty="0" smtClean="0"/>
                <a:t>What process is running (malicious, abnormal, etc.) Process owner, registry mods, attack/malware artifacts, patching level, attack susceptibility</a:t>
              </a:r>
            </a:p>
          </p:txBody>
        </p:sp>
        <p:sp>
          <p:nvSpPr>
            <p:cNvPr id="106" name="Rounded Rectangle 105"/>
            <p:cNvSpPr/>
            <p:nvPr/>
          </p:nvSpPr>
          <p:spPr>
            <a:xfrm>
              <a:off x="1748624" y="3131315"/>
              <a:ext cx="3353796" cy="650358"/>
            </a:xfrm>
            <a:prstGeom prst="roundRect">
              <a:avLst/>
            </a:prstGeom>
            <a:gradFill>
              <a:gsLst>
                <a:gs pos="0">
                  <a:schemeClr val="accent4">
                    <a:shade val="51000"/>
                    <a:satMod val="130000"/>
                  </a:schemeClr>
                </a:gs>
                <a:gs pos="0">
                  <a:schemeClr val="accent4">
                    <a:shade val="93000"/>
                    <a:satMod val="130000"/>
                  </a:schemeClr>
                </a:gs>
                <a:gs pos="0">
                  <a:srgbClr val="777777"/>
                </a:gs>
              </a:gsLst>
            </a:gradFill>
            <a:ln>
              <a:noFill/>
            </a:ln>
            <a:effectLst/>
          </p:spPr>
          <p:style>
            <a:lnRef idx="1">
              <a:schemeClr val="accent4"/>
            </a:lnRef>
            <a:fillRef idx="3">
              <a:schemeClr val="accent4"/>
            </a:fillRef>
            <a:effectRef idx="2">
              <a:schemeClr val="accent4"/>
            </a:effectRef>
            <a:fontRef idx="minor">
              <a:schemeClr val="lt1"/>
            </a:fontRef>
          </p:style>
          <p:txBody>
            <a:bodyPr rtlCol="0" anchor="t"/>
            <a:lstStyle/>
            <a:p>
              <a:endParaRPr lang="en-US" sz="1100" dirty="0" smtClean="0"/>
            </a:p>
          </p:txBody>
        </p:sp>
        <p:sp>
          <p:nvSpPr>
            <p:cNvPr id="119" name="Rectangle 118"/>
            <p:cNvSpPr/>
            <p:nvPr/>
          </p:nvSpPr>
          <p:spPr>
            <a:xfrm>
              <a:off x="3528536" y="3167528"/>
              <a:ext cx="1242347" cy="600164"/>
            </a:xfrm>
            <a:prstGeom prst="rect">
              <a:avLst/>
            </a:prstGeom>
          </p:spPr>
          <p:txBody>
            <a:bodyPr wrap="square">
              <a:spAutoFit/>
            </a:bodyPr>
            <a:lstStyle/>
            <a:p>
              <a:pPr marL="112713" indent="-112713">
                <a:buFont typeface="Arial"/>
                <a:buChar char="•"/>
              </a:pPr>
              <a:r>
                <a:rPr lang="en-US" sz="1100" dirty="0">
                  <a:solidFill>
                    <a:schemeClr val="lt1"/>
                  </a:solidFill>
                  <a:latin typeface="+mn-lt"/>
                  <a:ea typeface="+mn-ea"/>
                  <a:cs typeface="+mn-cs"/>
                </a:rPr>
                <a:t>DHCP</a:t>
              </a:r>
            </a:p>
            <a:p>
              <a:pPr marL="112713" indent="-112713">
                <a:buFont typeface="Arial"/>
                <a:buChar char="•"/>
              </a:pPr>
              <a:r>
                <a:rPr lang="en-US" sz="1100" dirty="0">
                  <a:solidFill>
                    <a:schemeClr val="lt1"/>
                  </a:solidFill>
                  <a:latin typeface="+mn-lt"/>
                  <a:ea typeface="+mn-ea"/>
                  <a:cs typeface="+mn-cs"/>
                </a:rPr>
                <a:t>DNS</a:t>
              </a:r>
            </a:p>
            <a:p>
              <a:pPr marL="112713" indent="-112713">
                <a:buFont typeface="Arial"/>
                <a:buChar char="•"/>
              </a:pPr>
              <a:r>
                <a:rPr lang="en-US" sz="1100" dirty="0">
                  <a:solidFill>
                    <a:schemeClr val="lt1"/>
                  </a:solidFill>
                  <a:latin typeface="+mn-lt"/>
                  <a:ea typeface="+mn-ea"/>
                  <a:cs typeface="+mn-cs"/>
                </a:rPr>
                <a:t>Patch </a:t>
              </a:r>
              <a:r>
                <a:rPr lang="en-US" sz="1100" dirty="0" err="1">
                  <a:solidFill>
                    <a:schemeClr val="lt1"/>
                  </a:solidFill>
                  <a:latin typeface="+mn-lt"/>
                  <a:ea typeface="+mn-ea"/>
                  <a:cs typeface="+mn-cs"/>
                </a:rPr>
                <a:t>mgmt</a:t>
              </a:r>
              <a:endParaRPr lang="en-US" sz="1100" dirty="0">
                <a:solidFill>
                  <a:schemeClr val="lt1"/>
                </a:solidFill>
                <a:latin typeface="+mn-lt"/>
                <a:ea typeface="+mn-ea"/>
                <a:cs typeface="+mn-cs"/>
              </a:endParaRPr>
            </a:p>
          </p:txBody>
        </p:sp>
        <p:sp>
          <p:nvSpPr>
            <p:cNvPr id="27" name="TextBox 26"/>
            <p:cNvSpPr txBox="1"/>
            <p:nvPr/>
          </p:nvSpPr>
          <p:spPr>
            <a:xfrm>
              <a:off x="1860185" y="3167528"/>
              <a:ext cx="1488851" cy="559760"/>
            </a:xfrm>
            <a:prstGeom prst="rect">
              <a:avLst/>
            </a:prstGeom>
          </p:spPr>
          <p:txBody>
            <a:bodyPr wrap="none" lIns="51426" tIns="25713" rIns="51426" bIns="25713" rtlCol="0">
              <a:spAutoFit/>
            </a:bodyPr>
            <a:lstStyle/>
            <a:p>
              <a:pPr marL="112713" indent="-112713">
                <a:buFont typeface="Arial"/>
                <a:buChar char="•"/>
              </a:pPr>
              <a:r>
                <a:rPr lang="en-US" sz="1100" dirty="0">
                  <a:solidFill>
                    <a:schemeClr val="lt1"/>
                  </a:solidFill>
                  <a:latin typeface="+mn-lt"/>
                  <a:ea typeface="+mn-ea"/>
                  <a:cs typeface="+mn-cs"/>
                </a:rPr>
                <a:t>Endpoint (AV/IPS/FW)</a:t>
              </a:r>
            </a:p>
            <a:p>
              <a:pPr marL="112713" indent="-112713">
                <a:buFont typeface="Arial"/>
                <a:buChar char="•"/>
              </a:pPr>
              <a:r>
                <a:rPr lang="en-US" sz="1100" dirty="0">
                  <a:solidFill>
                    <a:schemeClr val="lt1"/>
                  </a:solidFill>
                  <a:latin typeface="+mn-lt"/>
                  <a:ea typeface="+mn-ea"/>
                  <a:cs typeface="+mn-cs"/>
                </a:rPr>
                <a:t>ETDR</a:t>
              </a:r>
            </a:p>
            <a:p>
              <a:pPr marL="112713" indent="-112713">
                <a:buFont typeface="Arial"/>
                <a:buChar char="•"/>
              </a:pPr>
              <a:r>
                <a:rPr lang="en-US" sz="1100" dirty="0">
                  <a:solidFill>
                    <a:schemeClr val="lt1"/>
                  </a:solidFill>
                  <a:latin typeface="+mn-lt"/>
                  <a:ea typeface="+mn-ea"/>
                  <a:cs typeface="+mn-cs"/>
                </a:rPr>
                <a:t>OS logs</a:t>
              </a:r>
            </a:p>
          </p:txBody>
        </p:sp>
      </p:grpSp>
      <p:grpSp>
        <p:nvGrpSpPr>
          <p:cNvPr id="8" name="Group 7"/>
          <p:cNvGrpSpPr/>
          <p:nvPr/>
        </p:nvGrpSpPr>
        <p:grpSpPr>
          <a:xfrm>
            <a:off x="57065" y="3975553"/>
            <a:ext cx="8926068" cy="742880"/>
            <a:chOff x="57065" y="3975553"/>
            <a:chExt cx="8926068" cy="742880"/>
          </a:xfrm>
        </p:grpSpPr>
        <p:sp>
          <p:nvSpPr>
            <p:cNvPr id="16" name="Trapezoid 15"/>
            <p:cNvSpPr/>
            <p:nvPr/>
          </p:nvSpPr>
          <p:spPr bwMode="gray">
            <a:xfrm rot="16200000">
              <a:off x="1182310" y="4082430"/>
              <a:ext cx="649941" cy="478612"/>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Box 18"/>
            <p:cNvSpPr txBox="1"/>
            <p:nvPr/>
          </p:nvSpPr>
          <p:spPr bwMode="gray">
            <a:xfrm>
              <a:off x="57065" y="4358985"/>
              <a:ext cx="1268156" cy="359448"/>
            </a:xfrm>
            <a:prstGeom prst="rect">
              <a:avLst/>
            </a:prstGeom>
          </p:spPr>
          <p:txBody>
            <a:bodyPr wrap="square" lIns="51426" tIns="25713" rIns="51426" bIns="25713" rtlCol="0">
              <a:spAutoFit/>
            </a:bodyPr>
            <a:lstStyle/>
            <a:p>
              <a:pPr algn="ctr">
                <a:lnSpc>
                  <a:spcPct val="90000"/>
                </a:lnSpc>
              </a:pPr>
              <a:r>
                <a:rPr lang="en-US" sz="1100" b="1" dirty="0" smtClean="0"/>
                <a:t>Authorization – User/Roles</a:t>
              </a:r>
            </a:p>
          </p:txBody>
        </p:sp>
        <p:pic>
          <p:nvPicPr>
            <p:cNvPr id="32" name="Picture 31" descr="users-green-2.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23516" y="4047286"/>
              <a:ext cx="535254" cy="318466"/>
            </a:xfrm>
            <a:prstGeom prst="rect">
              <a:avLst/>
            </a:prstGeom>
          </p:spPr>
        </p:pic>
        <p:sp>
          <p:nvSpPr>
            <p:cNvPr id="56" name="Rectangle 55"/>
            <p:cNvSpPr/>
            <p:nvPr/>
          </p:nvSpPr>
          <p:spPr bwMode="auto">
            <a:xfrm rot="16200000" flipV="1">
              <a:off x="6778235" y="2411790"/>
              <a:ext cx="641136" cy="3768661"/>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endParaRPr lang="en-US" sz="1200" kern="0" dirty="0">
                <a:gradFill>
                  <a:gsLst>
                    <a:gs pos="0">
                      <a:srgbClr val="FFFFFF"/>
                    </a:gs>
                    <a:gs pos="100000">
                      <a:srgbClr val="FFFFFF"/>
                    </a:gs>
                  </a:gsLst>
                  <a:lin ang="5400000" scaled="0"/>
                </a:gradFill>
                <a:latin typeface="Segoe UI"/>
              </a:endParaRPr>
            </a:p>
          </p:txBody>
        </p:sp>
        <p:sp>
          <p:nvSpPr>
            <p:cNvPr id="57" name="TextBox 56"/>
            <p:cNvSpPr txBox="1"/>
            <p:nvPr/>
          </p:nvSpPr>
          <p:spPr>
            <a:xfrm>
              <a:off x="5618383" y="4026140"/>
              <a:ext cx="2741206" cy="421260"/>
            </a:xfrm>
            <a:prstGeom prst="rect">
              <a:avLst/>
            </a:prstGeom>
          </p:spPr>
          <p:txBody>
            <a:bodyPr wrap="square" lIns="51426" tIns="25713" rIns="51426" bIns="25713" rtlCol="0">
              <a:spAutoFit/>
            </a:bodyPr>
            <a:lstStyle/>
            <a:p>
              <a:r>
                <a:rPr lang="en-US" sz="1200" dirty="0" smtClean="0"/>
                <a:t>Access level, privileged users, likelihood of infection, where they might be in kill chain </a:t>
              </a:r>
            </a:p>
          </p:txBody>
        </p:sp>
        <p:sp>
          <p:nvSpPr>
            <p:cNvPr id="120" name="Rounded Rectangle 119"/>
            <p:cNvSpPr/>
            <p:nvPr/>
          </p:nvSpPr>
          <p:spPr>
            <a:xfrm>
              <a:off x="1805029" y="3985784"/>
              <a:ext cx="1488802" cy="643366"/>
            </a:xfrm>
            <a:prstGeom prst="roundRect">
              <a:avLst/>
            </a:prstGeom>
            <a:ln>
              <a:noFill/>
            </a:ln>
            <a:effectLst/>
          </p:spPr>
          <p:style>
            <a:lnRef idx="1">
              <a:schemeClr val="dk1"/>
            </a:lnRef>
            <a:fillRef idx="3">
              <a:schemeClr val="dk1"/>
            </a:fillRef>
            <a:effectRef idx="2">
              <a:schemeClr val="dk1"/>
            </a:effectRef>
            <a:fontRef idx="minor">
              <a:schemeClr val="lt1"/>
            </a:fontRef>
          </p:style>
          <p:txBody>
            <a:bodyPr rtlCol="0" anchor="t"/>
            <a:lstStyle/>
            <a:p>
              <a:endParaRPr lang="en-US" sz="1100" dirty="0"/>
            </a:p>
          </p:txBody>
        </p:sp>
        <p:sp>
          <p:nvSpPr>
            <p:cNvPr id="127" name="Rounded Rectangle 126"/>
            <p:cNvSpPr/>
            <p:nvPr/>
          </p:nvSpPr>
          <p:spPr>
            <a:xfrm>
              <a:off x="3423942" y="3982587"/>
              <a:ext cx="1664091" cy="646563"/>
            </a:xfrm>
            <a:prstGeom prst="roundRect">
              <a:avLst/>
            </a:prstGeom>
            <a:gradFill>
              <a:gsLst>
                <a:gs pos="0">
                  <a:srgbClr val="65A637"/>
                </a:gs>
                <a:gs pos="100000">
                  <a:srgbClr val="65A637"/>
                </a:gs>
              </a:gsLst>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100" dirty="0" smtClean="0"/>
            </a:p>
          </p:txBody>
        </p:sp>
        <p:sp>
          <p:nvSpPr>
            <p:cNvPr id="28" name="TextBox 27"/>
            <p:cNvSpPr txBox="1"/>
            <p:nvPr/>
          </p:nvSpPr>
          <p:spPr>
            <a:xfrm>
              <a:off x="1860185" y="4019177"/>
              <a:ext cx="1142602" cy="559760"/>
            </a:xfrm>
            <a:prstGeom prst="rect">
              <a:avLst/>
            </a:prstGeom>
          </p:spPr>
          <p:txBody>
            <a:bodyPr wrap="none" lIns="51426" tIns="25713" rIns="51426" bIns="25713" rtlCol="0">
              <a:spAutoFit/>
            </a:bodyPr>
            <a:lstStyle/>
            <a:p>
              <a:pPr marL="112713" indent="-112713">
                <a:buFont typeface="Arial"/>
                <a:buChar char="•"/>
              </a:pPr>
              <a:r>
                <a:rPr lang="en-US" sz="1100" dirty="0">
                  <a:solidFill>
                    <a:schemeClr val="lt1"/>
                  </a:solidFill>
                  <a:latin typeface="+mn-lt"/>
                  <a:ea typeface="+mn-ea"/>
                  <a:cs typeface="+mn-cs"/>
                </a:rPr>
                <a:t>Active Directory</a:t>
              </a:r>
            </a:p>
            <a:p>
              <a:pPr marL="112713" indent="-112713">
                <a:buFont typeface="Arial"/>
                <a:buChar char="•"/>
              </a:pPr>
              <a:r>
                <a:rPr lang="en-US" sz="1100" dirty="0">
                  <a:solidFill>
                    <a:schemeClr val="lt1"/>
                  </a:solidFill>
                  <a:latin typeface="+mn-lt"/>
                  <a:ea typeface="+mn-ea"/>
                  <a:cs typeface="+mn-cs"/>
                </a:rPr>
                <a:t>LDAP</a:t>
              </a:r>
            </a:p>
            <a:p>
              <a:pPr marL="112713" indent="-112713">
                <a:buFont typeface="Arial"/>
                <a:buChar char="•"/>
              </a:pPr>
              <a:r>
                <a:rPr lang="en-US" sz="1100" dirty="0">
                  <a:solidFill>
                    <a:schemeClr val="lt1"/>
                  </a:solidFill>
                  <a:latin typeface="+mn-lt"/>
                  <a:ea typeface="+mn-ea"/>
                  <a:cs typeface="+mn-cs"/>
                </a:rPr>
                <a:t>CMDB</a:t>
              </a:r>
            </a:p>
          </p:txBody>
        </p:sp>
        <p:sp>
          <p:nvSpPr>
            <p:cNvPr id="31" name="TextBox 30"/>
            <p:cNvSpPr txBox="1"/>
            <p:nvPr/>
          </p:nvSpPr>
          <p:spPr>
            <a:xfrm>
              <a:off x="3528536" y="4019177"/>
              <a:ext cx="1232370" cy="559760"/>
            </a:xfrm>
            <a:prstGeom prst="rect">
              <a:avLst/>
            </a:prstGeom>
          </p:spPr>
          <p:txBody>
            <a:bodyPr wrap="none" lIns="51426" tIns="25713" rIns="51426" bIns="25713" rtlCol="0">
              <a:spAutoFit/>
            </a:bodyPr>
            <a:lstStyle/>
            <a:p>
              <a:pPr marL="112713" indent="-112713">
                <a:buFont typeface="Arial"/>
                <a:buChar char="•"/>
              </a:pPr>
              <a:r>
                <a:rPr lang="en-US" sz="1100" dirty="0">
                  <a:solidFill>
                    <a:schemeClr val="lt1"/>
                  </a:solidFill>
                  <a:latin typeface="+mn-lt"/>
                  <a:ea typeface="+mn-ea"/>
                  <a:cs typeface="+mn-cs"/>
                </a:rPr>
                <a:t>Operating System</a:t>
              </a:r>
            </a:p>
            <a:p>
              <a:pPr marL="112713" indent="-112713">
                <a:buFont typeface="Arial"/>
                <a:buChar char="•"/>
              </a:pPr>
              <a:r>
                <a:rPr lang="en-US" sz="1100" dirty="0">
                  <a:solidFill>
                    <a:schemeClr val="lt1"/>
                  </a:solidFill>
                  <a:latin typeface="+mn-lt"/>
                  <a:ea typeface="+mn-ea"/>
                  <a:cs typeface="+mn-cs"/>
                </a:rPr>
                <a:t>Database</a:t>
              </a:r>
            </a:p>
            <a:p>
              <a:pPr marL="112713" indent="-112713">
                <a:buFont typeface="Arial"/>
                <a:buChar char="•"/>
              </a:pPr>
              <a:r>
                <a:rPr lang="en-US" sz="1100" dirty="0">
                  <a:solidFill>
                    <a:schemeClr val="lt1"/>
                  </a:solidFill>
                  <a:latin typeface="+mn-lt"/>
                  <a:ea typeface="+mn-ea"/>
                  <a:cs typeface="+mn-cs"/>
                </a:rPr>
                <a:t>VPN, AAA, SSO</a:t>
              </a:r>
            </a:p>
          </p:txBody>
        </p:sp>
      </p:grpSp>
    </p:spTree>
    <p:custDataLst>
      <p:tags r:id="rId1"/>
    </p:custDataLst>
    <p:extLst>
      <p:ext uri="{BB962C8B-B14F-4D97-AF65-F5344CB8AC3E}">
        <p14:creationId xmlns:p14="http://schemas.microsoft.com/office/powerpoint/2010/main" val="174686941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xmlns:v="urn:schemas-microsoft-com:vml" xmlns:o="urn:schemas-microsoft-com:office:office" xmlns:dsp="http://schemas.microsoft.com/office/drawing/2008/diagram" xmlns:dgm="http://schemas.openxmlformats.org/drawingml/2006/diagram" xmlns:c="http://schemas.openxmlformats.org/drawingml/2006/chart">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gray">
          <a:xfrm>
            <a:off x="1210247" y="1008529"/>
            <a:ext cx="2868704" cy="3421536"/>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7409" name="Title 3"/>
          <p:cNvSpPr>
            <a:spLocks noGrp="1"/>
          </p:cNvSpPr>
          <p:nvPr>
            <p:ph type="title"/>
          </p:nvPr>
        </p:nvSpPr>
        <p:spPr/>
        <p:txBody>
          <a:bodyPr/>
          <a:lstStyle/>
          <a:p>
            <a:r>
              <a:rPr lang="en-US" dirty="0" smtClean="0">
                <a:latin typeface="Calibri" charset="0"/>
              </a:rPr>
              <a:t>Other SOC Technologies</a:t>
            </a:r>
            <a:endParaRPr lang="en-US" sz="1400" dirty="0">
              <a:latin typeface="Calibri" charset="0"/>
            </a:endParaRPr>
          </a:p>
        </p:txBody>
      </p:sp>
      <p:sp>
        <p:nvSpPr>
          <p:cNvPr id="17411" name="Content Placeholder 9"/>
          <p:cNvSpPr>
            <a:spLocks noGrp="1"/>
          </p:cNvSpPr>
          <p:nvPr>
            <p:ph sz="quarter" idx="14"/>
          </p:nvPr>
        </p:nvSpPr>
        <p:spPr bwMode="auto">
          <a:xfrm>
            <a:off x="1293793" y="2709229"/>
            <a:ext cx="2701612" cy="7720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anchor="t" anchorCtr="0" compatLnSpc="1">
            <a:prstTxWarp prst="textNoShape">
              <a:avLst/>
            </a:prstTxWarp>
          </a:bodyPr>
          <a:lstStyle/>
          <a:p>
            <a:pPr marL="0" indent="0" algn="ctr" defTabSz="815975" fontAlgn="base">
              <a:spcAft>
                <a:spcPct val="0"/>
              </a:spcAft>
              <a:buNone/>
            </a:pPr>
            <a:r>
              <a:rPr lang="en-US" b="1" dirty="0" smtClean="0">
                <a:solidFill>
                  <a:srgbClr val="5F5F5F"/>
                </a:solidFill>
                <a:latin typeface="Calibri" charset="0"/>
              </a:rPr>
              <a:t>Advanced Incident Response Tools</a:t>
            </a:r>
          </a:p>
        </p:txBody>
      </p:sp>
      <p:sp>
        <p:nvSpPr>
          <p:cNvPr id="17410" name="Slide Number Placeholder 5"/>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defTabSz="815975" fontAlgn="base">
              <a:spcBef>
                <a:spcPct val="0"/>
              </a:spcBef>
              <a:spcAft>
                <a:spcPct val="0"/>
              </a:spcAft>
            </a:pPr>
            <a:fld id="{FD141914-7297-0948-9988-B239D61B0B95}" type="slidenum">
              <a:rPr lang="en-US" sz="1100">
                <a:solidFill>
                  <a:srgbClr val="C0C0C0"/>
                </a:solidFill>
              </a:rPr>
              <a:pPr defTabSz="815975" fontAlgn="base">
                <a:spcBef>
                  <a:spcPct val="0"/>
                </a:spcBef>
                <a:spcAft>
                  <a:spcPct val="0"/>
                </a:spcAft>
              </a:pPr>
              <a:t>23</a:t>
            </a:fld>
            <a:endParaRPr lang="en-US" sz="1100" dirty="0">
              <a:solidFill>
                <a:srgbClr val="C0C0C0"/>
              </a:solidFill>
            </a:endParaRPr>
          </a:p>
        </p:txBody>
      </p:sp>
      <p:sp>
        <p:nvSpPr>
          <p:cNvPr id="2" name="TextBox 1"/>
          <p:cNvSpPr txBox="1"/>
          <p:nvPr/>
        </p:nvSpPr>
        <p:spPr>
          <a:xfrm>
            <a:off x="1541101" y="3481299"/>
            <a:ext cx="2206996" cy="790592"/>
          </a:xfrm>
          <a:prstGeom prst="rect">
            <a:avLst/>
          </a:prstGeom>
        </p:spPr>
        <p:txBody>
          <a:bodyPr wrap="none" lIns="51426" tIns="25713" rIns="51426" bIns="25713" rtlCol="0">
            <a:spAutoFit/>
          </a:bodyPr>
          <a:lstStyle/>
          <a:p>
            <a:pPr marL="171450" indent="-171450">
              <a:spcBef>
                <a:spcPts val="0"/>
              </a:spcBef>
              <a:buClr>
                <a:schemeClr val="accent4"/>
              </a:buClr>
              <a:buFont typeface="Arial" panose="020B0604020202020204" pitchFamily="34" charset="0"/>
              <a:buChar char="•"/>
            </a:pPr>
            <a:r>
              <a:rPr lang="en-US" dirty="0"/>
              <a:t>Packet Capture</a:t>
            </a:r>
          </a:p>
          <a:p>
            <a:pPr marL="171450" indent="-171450">
              <a:spcBef>
                <a:spcPts val="0"/>
              </a:spcBef>
              <a:buClr>
                <a:schemeClr val="accent4"/>
              </a:buClr>
              <a:buFont typeface="Arial" panose="020B0604020202020204" pitchFamily="34" charset="0"/>
              <a:buChar char="•"/>
            </a:pPr>
            <a:r>
              <a:rPr lang="en-US" dirty="0"/>
              <a:t>Disk Forensics</a:t>
            </a:r>
          </a:p>
          <a:p>
            <a:pPr marL="171450" indent="-171450">
              <a:spcBef>
                <a:spcPts val="0"/>
              </a:spcBef>
              <a:buClr>
                <a:schemeClr val="accent4"/>
              </a:buClr>
              <a:buFont typeface="Arial" panose="020B0604020202020204" pitchFamily="34" charset="0"/>
              <a:buChar char="•"/>
            </a:pPr>
            <a:r>
              <a:rPr lang="en-US" dirty="0"/>
              <a:t>Reverse Malware </a:t>
            </a:r>
            <a:r>
              <a:rPr lang="en-US" dirty="0" smtClean="0"/>
              <a:t>Tools</a:t>
            </a:r>
            <a:endParaRPr lang="en-US" dirty="0"/>
          </a:p>
        </p:txBody>
      </p:sp>
      <p:pic>
        <p:nvPicPr>
          <p:cNvPr id="4" name="Picture 3" descr="tools-orange-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4570" y="1337240"/>
            <a:ext cx="1100058" cy="1124324"/>
          </a:xfrm>
          <a:prstGeom prst="rect">
            <a:avLst/>
          </a:prstGeom>
        </p:spPr>
      </p:pic>
      <p:sp>
        <p:nvSpPr>
          <p:cNvPr id="16" name="Rounded Rectangle 15"/>
          <p:cNvSpPr/>
          <p:nvPr/>
        </p:nvSpPr>
        <p:spPr bwMode="gray">
          <a:xfrm>
            <a:off x="5017431" y="1008529"/>
            <a:ext cx="2868704" cy="3421536"/>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3" name="Content Placeholder 9"/>
          <p:cNvSpPr txBox="1">
            <a:spLocks/>
          </p:cNvSpPr>
          <p:nvPr/>
        </p:nvSpPr>
        <p:spPr bwMode="auto">
          <a:xfrm>
            <a:off x="5454844" y="2709229"/>
            <a:ext cx="1993878" cy="11474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1426" tIns="25713" rIns="51426" bIns="25713" numCol="1" anchor="t" anchorCtr="0" compatLnSpc="1">
            <a:prstTxWarp prst="textNoShape">
              <a:avLst/>
            </a:prstTxWarp>
          </a:bodyPr>
          <a:lstStyle>
            <a:lvl1pPr marL="257129" marR="0" indent="-257129" algn="l" defTabSz="816334" rtl="0" eaLnBrk="1" fontAlgn="auto" latinLnBrk="0" hangingPunct="1">
              <a:lnSpc>
                <a:spcPct val="100000"/>
              </a:lnSpc>
              <a:spcBef>
                <a:spcPts val="675"/>
              </a:spcBef>
              <a:spcAft>
                <a:spcPts val="0"/>
              </a:spcAft>
              <a:buClrTx/>
              <a:buSzPct val="80000"/>
              <a:buFontTx/>
              <a:buBlip>
                <a:blip r:embed="rId4"/>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defTabSz="815975" fontAlgn="base">
              <a:spcAft>
                <a:spcPct val="0"/>
              </a:spcAft>
              <a:buNone/>
            </a:pPr>
            <a:r>
              <a:rPr lang="en-US" b="1" dirty="0">
                <a:solidFill>
                  <a:srgbClr val="5F5F5F"/>
                </a:solidFill>
                <a:latin typeface="Calibri" charset="0"/>
              </a:rPr>
              <a:t>Ticketing/Case Management System</a:t>
            </a:r>
          </a:p>
          <a:p>
            <a:pPr marL="0" indent="0" algn="ctr" defTabSz="815975" fontAlgn="base">
              <a:spcAft>
                <a:spcPct val="0"/>
              </a:spcAft>
              <a:buNone/>
            </a:pPr>
            <a:endParaRPr lang="en-US" b="1" dirty="0">
              <a:solidFill>
                <a:srgbClr val="5F5F5F"/>
              </a:solidFill>
              <a:latin typeface="Calibri" charset="0"/>
            </a:endParaRPr>
          </a:p>
        </p:txBody>
      </p:sp>
      <p:pic>
        <p:nvPicPr>
          <p:cNvPr id="7" name="Picture 6" descr="tag-orange-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89621" y="1344706"/>
            <a:ext cx="1124324" cy="1124324"/>
          </a:xfrm>
          <a:prstGeom prst="rect">
            <a:avLst/>
          </a:prstGeom>
        </p:spPr>
      </p:pic>
    </p:spTree>
    <p:extLst>
      <p:ext uri="{BB962C8B-B14F-4D97-AF65-F5344CB8AC3E}">
        <p14:creationId xmlns:p14="http://schemas.microsoft.com/office/powerpoint/2010/main" val="292250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5729" y="2098488"/>
            <a:ext cx="3705368" cy="857250"/>
          </a:xfrm>
        </p:spPr>
        <p:txBody>
          <a:bodyPr/>
          <a:lstStyle/>
          <a:p>
            <a:r>
              <a:rPr lang="en-US" dirty="0" smtClean="0"/>
              <a:t>Splunk Enterprise</a:t>
            </a:r>
            <a:br>
              <a:rPr lang="en-US" dirty="0" smtClean="0"/>
            </a:br>
            <a:r>
              <a:rPr lang="en-US" dirty="0"/>
              <a:t>A</a:t>
            </a:r>
            <a:r>
              <a:rPr lang="en-US" dirty="0" smtClean="0"/>
              <a:t> </a:t>
            </a:r>
            <a:r>
              <a:rPr lang="en-US" dirty="0"/>
              <a:t>S</a:t>
            </a:r>
            <a:r>
              <a:rPr lang="en-US" dirty="0" smtClean="0"/>
              <a:t>ecurity Intelligence Platform</a:t>
            </a:r>
            <a:endParaRPr lang="en-US" dirty="0"/>
          </a:p>
        </p:txBody>
      </p:sp>
    </p:spTree>
    <p:extLst>
      <p:ext uri="{BB962C8B-B14F-4D97-AF65-F5344CB8AC3E}">
        <p14:creationId xmlns:p14="http://schemas.microsoft.com/office/powerpoint/2010/main" val="701908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20436c01C.jpg"/>
          <p:cNvPicPr>
            <a:picLocks/>
          </p:cNvPicPr>
          <p:nvPr/>
        </p:nvPicPr>
        <p:blipFill rotWithShape="1">
          <a:blip r:embed="rId3" cstate="email">
            <a:extLst>
              <a:ext uri="{28A0092B-C50C-407E-A947-70E740481C1C}">
                <a14:useLocalDpi xmlns:a14="http://schemas.microsoft.com/office/drawing/2010/main" val="0"/>
              </a:ext>
            </a:extLst>
          </a:blip>
          <a:srcRect l="17494" t="59493" r="25848" b="22095"/>
          <a:stretch/>
        </p:blipFill>
        <p:spPr bwMode="gray">
          <a:xfrm>
            <a:off x="-2336" y="866777"/>
            <a:ext cx="9146336" cy="4276723"/>
          </a:xfrm>
          <a:prstGeom prst="rect">
            <a:avLst/>
          </a:prstGeom>
        </p:spPr>
      </p:pic>
      <p:sp>
        <p:nvSpPr>
          <p:cNvPr id="10" name="Down Arrow 9"/>
          <p:cNvSpPr/>
          <p:nvPr/>
        </p:nvSpPr>
        <p:spPr bwMode="gray">
          <a:xfrm flipV="1">
            <a:off x="7997540" y="1530148"/>
            <a:ext cx="639303" cy="2860583"/>
          </a:xfrm>
          <a:prstGeom prst="downArrow">
            <a:avLst/>
          </a:prstGeom>
          <a:gradFill flip="none" rotWithShape="1">
            <a:gsLst>
              <a:gs pos="100000">
                <a:schemeClr val="accent2">
                  <a:shade val="51000"/>
                  <a:satMod val="130000"/>
                  <a:alpha val="63000"/>
                </a:schemeClr>
              </a:gs>
              <a:gs pos="40000">
                <a:schemeClr val="accent2">
                  <a:shade val="93000"/>
                  <a:satMod val="130000"/>
                  <a:alpha val="62000"/>
                </a:schemeClr>
              </a:gs>
              <a:gs pos="0">
                <a:schemeClr val="accent2">
                  <a:shade val="94000"/>
                  <a:satMod val="135000"/>
                  <a:alpha val="63000"/>
                </a:schemeClr>
              </a:gs>
            </a:gsLst>
            <a:lin ang="16200000" scaled="0"/>
            <a:tileRect/>
          </a:gradFill>
          <a:ln>
            <a:noFill/>
            <a:headEnd/>
            <a:tailEnd/>
          </a:ln>
        </p:spPr>
        <p:style>
          <a:lnRef idx="1">
            <a:schemeClr val="accent2"/>
          </a:lnRef>
          <a:fillRef idx="3">
            <a:schemeClr val="accent2"/>
          </a:fillRef>
          <a:effectRef idx="2">
            <a:schemeClr val="accent2"/>
          </a:effectRef>
          <a:fontRef idx="minor">
            <a:schemeClr val="lt1"/>
          </a:fontRef>
        </p:style>
        <p:txBody>
          <a:bodyPr lIns="91324" tIns="45658" rIns="91324" bIns="45658"/>
          <a:lstStyle/>
          <a:p>
            <a:pPr defTabSz="456362"/>
            <a:endParaRPr lang="en-US">
              <a:solidFill>
                <a:srgbClr val="000000"/>
              </a:solidFill>
              <a:latin typeface="Calibri"/>
              <a:sym typeface="Myriad Pro" pitchFamily="-110" charset="0"/>
            </a:endParaRPr>
          </a:p>
        </p:txBody>
      </p:sp>
      <p:sp>
        <p:nvSpPr>
          <p:cNvPr id="8" name="TextBox 16"/>
          <p:cNvSpPr txBox="1">
            <a:spLocks noChangeArrowheads="1"/>
          </p:cNvSpPr>
          <p:nvPr/>
        </p:nvSpPr>
        <p:spPr bwMode="gray">
          <a:xfrm>
            <a:off x="7795750" y="4371978"/>
            <a:ext cx="1042886" cy="332773"/>
          </a:xfrm>
          <a:prstGeom prst="rect">
            <a:avLst/>
          </a:prstGeom>
          <a:noFill/>
          <a:ln w="9525">
            <a:noFill/>
            <a:miter lim="800000"/>
            <a:headEnd/>
            <a:tailEnd/>
          </a:ln>
        </p:spPr>
        <p:txBody>
          <a:bodyPr lIns="51422" tIns="25712" rIns="51422" bIns="25712">
            <a:prstTxWarp prst="textNoShape">
              <a:avLst/>
            </a:prstTxWarp>
            <a:spAutoFit/>
          </a:bodyPr>
          <a:lstStyle/>
          <a:p>
            <a:pPr algn="ctr">
              <a:lnSpc>
                <a:spcPts val="2250"/>
              </a:lnSpc>
            </a:pPr>
            <a:r>
              <a:rPr lang="en-US" b="1">
                <a:solidFill>
                  <a:schemeClr val="bg1"/>
                </a:solidFill>
                <a:latin typeface="+mj-lt"/>
              </a:rPr>
              <a:t>Reactive</a:t>
            </a:r>
          </a:p>
        </p:txBody>
      </p:sp>
      <p:sp>
        <p:nvSpPr>
          <p:cNvPr id="5" name="Pentagon 4"/>
          <p:cNvSpPr/>
          <p:nvPr/>
        </p:nvSpPr>
        <p:spPr bwMode="gray">
          <a:xfrm rot="5400000">
            <a:off x="1093559" y="3065394"/>
            <a:ext cx="1210164" cy="1555824"/>
          </a:xfrm>
          <a:prstGeom prst="homePlate">
            <a:avLst>
              <a:gd name="adj" fmla="val 28232"/>
            </a:avLst>
          </a:prstGeom>
          <a:solidFill>
            <a:schemeClr val="tx1">
              <a:alpha val="57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40" name="TextBox 39"/>
          <p:cNvSpPr txBox="1"/>
          <p:nvPr/>
        </p:nvSpPr>
        <p:spPr bwMode="gray">
          <a:xfrm>
            <a:off x="920729" y="3266376"/>
            <a:ext cx="1555824" cy="898505"/>
          </a:xfrm>
          <a:prstGeom prst="rect">
            <a:avLst/>
          </a:prstGeom>
        </p:spPr>
        <p:txBody>
          <a:bodyPr wrap="square" lIns="51422" tIns="25712" rIns="51422" bIns="25712" rtlCol="0">
            <a:spAutoFit/>
          </a:bodyPr>
          <a:lstStyle/>
          <a:p>
            <a:pPr marL="1784" algn="ctr" defTabSz="456800" fontAlgn="auto">
              <a:lnSpc>
                <a:spcPct val="90000"/>
              </a:lnSpc>
              <a:spcBef>
                <a:spcPts val="0"/>
              </a:spcBef>
              <a:spcAft>
                <a:spcPts val="0"/>
              </a:spcAft>
              <a:defRPr/>
            </a:pPr>
            <a:r>
              <a:rPr lang="en-US" sz="2000" dirty="0">
                <a:solidFill>
                  <a:schemeClr val="bg1"/>
                </a:solidFill>
              </a:rPr>
              <a:t>Search</a:t>
            </a:r>
            <a:br>
              <a:rPr lang="en-US" sz="2000" dirty="0">
                <a:solidFill>
                  <a:schemeClr val="bg1"/>
                </a:solidFill>
              </a:rPr>
            </a:br>
            <a:r>
              <a:rPr lang="en-US" sz="2000" dirty="0">
                <a:solidFill>
                  <a:schemeClr val="bg1"/>
                </a:solidFill>
              </a:rPr>
              <a:t>and</a:t>
            </a:r>
            <a:br>
              <a:rPr lang="en-US" sz="2000" dirty="0">
                <a:solidFill>
                  <a:schemeClr val="bg1"/>
                </a:solidFill>
              </a:rPr>
            </a:br>
            <a:r>
              <a:rPr lang="en-US" sz="2000" dirty="0">
                <a:solidFill>
                  <a:schemeClr val="bg1"/>
                </a:solidFill>
              </a:rPr>
              <a:t>Investigate</a:t>
            </a:r>
          </a:p>
        </p:txBody>
      </p:sp>
      <p:sp>
        <p:nvSpPr>
          <p:cNvPr id="41" name="Pentagon 40"/>
          <p:cNvSpPr/>
          <p:nvPr/>
        </p:nvSpPr>
        <p:spPr bwMode="gray">
          <a:xfrm rot="5400000">
            <a:off x="2904457" y="2442793"/>
            <a:ext cx="1210164" cy="1555824"/>
          </a:xfrm>
          <a:prstGeom prst="homePlate">
            <a:avLst>
              <a:gd name="adj" fmla="val 28232"/>
            </a:avLst>
          </a:prstGeom>
          <a:solidFill>
            <a:schemeClr val="tx1">
              <a:alpha val="57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bwMode="gray">
          <a:xfrm>
            <a:off x="2737548" y="2646307"/>
            <a:ext cx="1527048" cy="898505"/>
          </a:xfrm>
          <a:prstGeom prst="rect">
            <a:avLst/>
          </a:prstGeom>
        </p:spPr>
        <p:txBody>
          <a:bodyPr wrap="square" lIns="51422" tIns="25712" rIns="51422" bIns="25712" rtlCol="0">
            <a:spAutoFit/>
          </a:bodyPr>
          <a:lstStyle/>
          <a:p>
            <a:pPr marL="1784" algn="ctr" defTabSz="456800" fontAlgn="auto">
              <a:lnSpc>
                <a:spcPct val="90000"/>
              </a:lnSpc>
              <a:spcBef>
                <a:spcPts val="0"/>
              </a:spcBef>
              <a:spcAft>
                <a:spcPts val="0"/>
              </a:spcAft>
              <a:defRPr/>
            </a:pPr>
            <a:r>
              <a:rPr lang="en-US" sz="2000" dirty="0">
                <a:solidFill>
                  <a:schemeClr val="bg1"/>
                </a:solidFill>
              </a:rPr>
              <a:t>Proactive</a:t>
            </a:r>
            <a:br>
              <a:rPr lang="en-US" sz="2000" dirty="0">
                <a:solidFill>
                  <a:schemeClr val="bg1"/>
                </a:solidFill>
              </a:rPr>
            </a:br>
            <a:r>
              <a:rPr lang="en-US" sz="2000" dirty="0">
                <a:solidFill>
                  <a:schemeClr val="bg1"/>
                </a:solidFill>
              </a:rPr>
              <a:t>Monitoring</a:t>
            </a:r>
            <a:br>
              <a:rPr lang="en-US" sz="2000" dirty="0">
                <a:solidFill>
                  <a:schemeClr val="bg1"/>
                </a:solidFill>
              </a:rPr>
            </a:br>
            <a:r>
              <a:rPr lang="en-US" sz="2000" dirty="0">
                <a:solidFill>
                  <a:schemeClr val="bg1"/>
                </a:solidFill>
              </a:rPr>
              <a:t>and Alerting</a:t>
            </a:r>
          </a:p>
        </p:txBody>
      </p:sp>
      <p:sp>
        <p:nvSpPr>
          <p:cNvPr id="42" name="Pentagon 41"/>
          <p:cNvSpPr/>
          <p:nvPr/>
        </p:nvSpPr>
        <p:spPr bwMode="gray">
          <a:xfrm rot="5400000">
            <a:off x="4587442" y="1360058"/>
            <a:ext cx="1210164" cy="1555824"/>
          </a:xfrm>
          <a:prstGeom prst="homePlate">
            <a:avLst>
              <a:gd name="adj" fmla="val 28232"/>
            </a:avLst>
          </a:prstGeom>
          <a:solidFill>
            <a:schemeClr val="tx1">
              <a:alpha val="57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32" name="TextBox 31"/>
          <p:cNvSpPr txBox="1"/>
          <p:nvPr/>
        </p:nvSpPr>
        <p:spPr bwMode="gray">
          <a:xfrm>
            <a:off x="4429000" y="1555599"/>
            <a:ext cx="1527048" cy="898505"/>
          </a:xfrm>
          <a:prstGeom prst="rect">
            <a:avLst/>
          </a:prstGeom>
        </p:spPr>
        <p:txBody>
          <a:bodyPr wrap="square" lIns="51422" tIns="25712" rIns="51422" bIns="25712" rtlCol="0">
            <a:spAutoFit/>
          </a:bodyPr>
          <a:lstStyle/>
          <a:p>
            <a:pPr marL="1784" algn="ctr" defTabSz="456800" fontAlgn="auto">
              <a:lnSpc>
                <a:spcPct val="90000"/>
              </a:lnSpc>
              <a:spcBef>
                <a:spcPts val="0"/>
              </a:spcBef>
              <a:spcAft>
                <a:spcPts val="0"/>
              </a:spcAft>
              <a:defRPr/>
            </a:pPr>
            <a:r>
              <a:rPr lang="en-US" sz="2000" dirty="0">
                <a:solidFill>
                  <a:schemeClr val="bg1"/>
                </a:solidFill>
              </a:rPr>
              <a:t>Security Situational Awareness</a:t>
            </a:r>
          </a:p>
        </p:txBody>
      </p:sp>
      <p:sp>
        <p:nvSpPr>
          <p:cNvPr id="57" name="Freeform 56"/>
          <p:cNvSpPr/>
          <p:nvPr/>
        </p:nvSpPr>
        <p:spPr bwMode="gray">
          <a:xfrm>
            <a:off x="1714831" y="2197076"/>
            <a:ext cx="5283198" cy="2319867"/>
          </a:xfrm>
          <a:custGeom>
            <a:avLst/>
            <a:gdLst>
              <a:gd name="connsiteX0" fmla="*/ 0 w 1066800"/>
              <a:gd name="connsiteY0" fmla="*/ 423333 h 423333"/>
              <a:gd name="connsiteX1" fmla="*/ 1066800 w 1066800"/>
              <a:gd name="connsiteY1" fmla="*/ 0 h 423333"/>
              <a:gd name="connsiteX0" fmla="*/ 0 w 1066800"/>
              <a:gd name="connsiteY0" fmla="*/ 423333 h 423333"/>
              <a:gd name="connsiteX1" fmla="*/ 1066800 w 1066800"/>
              <a:gd name="connsiteY1" fmla="*/ 0 h 423333"/>
              <a:gd name="connsiteX0" fmla="*/ 0 w 1066800"/>
              <a:gd name="connsiteY0" fmla="*/ 423333 h 423333"/>
              <a:gd name="connsiteX1" fmla="*/ 1066800 w 1066800"/>
              <a:gd name="connsiteY1" fmla="*/ 0 h 423333"/>
              <a:gd name="connsiteX0" fmla="*/ 0 w 1168400"/>
              <a:gd name="connsiteY0" fmla="*/ 482600 h 482600"/>
              <a:gd name="connsiteX1" fmla="*/ 1168400 w 1168400"/>
              <a:gd name="connsiteY1" fmla="*/ 0 h 482600"/>
              <a:gd name="connsiteX0" fmla="*/ 0 w 1244600"/>
              <a:gd name="connsiteY0" fmla="*/ 524933 h 524933"/>
              <a:gd name="connsiteX1" fmla="*/ 1244600 w 1244600"/>
              <a:gd name="connsiteY1" fmla="*/ 0 h 524933"/>
              <a:gd name="connsiteX0" fmla="*/ 0 w 1261533"/>
              <a:gd name="connsiteY0" fmla="*/ 499533 h 499533"/>
              <a:gd name="connsiteX1" fmla="*/ 1261533 w 1261533"/>
              <a:gd name="connsiteY1" fmla="*/ 0 h 499533"/>
              <a:gd name="connsiteX0" fmla="*/ 0 w 1261533"/>
              <a:gd name="connsiteY0" fmla="*/ 499533 h 499533"/>
              <a:gd name="connsiteX1" fmla="*/ 1261533 w 1261533"/>
              <a:gd name="connsiteY1" fmla="*/ 0 h 499533"/>
              <a:gd name="connsiteX0" fmla="*/ 0 w 1202266"/>
              <a:gd name="connsiteY0" fmla="*/ 575733 h 575733"/>
              <a:gd name="connsiteX1" fmla="*/ 1202266 w 1202266"/>
              <a:gd name="connsiteY1" fmla="*/ 0 h 575733"/>
              <a:gd name="connsiteX0" fmla="*/ 0 w 1202266"/>
              <a:gd name="connsiteY0" fmla="*/ 618067 h 618067"/>
              <a:gd name="connsiteX1" fmla="*/ 1202266 w 1202266"/>
              <a:gd name="connsiteY1" fmla="*/ 0 h 618067"/>
              <a:gd name="connsiteX0" fmla="*/ 0 w 1202266"/>
              <a:gd name="connsiteY0" fmla="*/ 618067 h 618067"/>
              <a:gd name="connsiteX1" fmla="*/ 1202266 w 1202266"/>
              <a:gd name="connsiteY1" fmla="*/ 0 h 618067"/>
              <a:gd name="connsiteX0" fmla="*/ 0 w 1202266"/>
              <a:gd name="connsiteY0" fmla="*/ 618067 h 618067"/>
              <a:gd name="connsiteX1" fmla="*/ 1202266 w 1202266"/>
              <a:gd name="connsiteY1" fmla="*/ 0 h 618067"/>
              <a:gd name="connsiteX0" fmla="*/ 0 w 1185332"/>
              <a:gd name="connsiteY0" fmla="*/ 643467 h 643467"/>
              <a:gd name="connsiteX1" fmla="*/ 1185332 w 1185332"/>
              <a:gd name="connsiteY1" fmla="*/ 0 h 643467"/>
              <a:gd name="connsiteX0" fmla="*/ 0 w 1185332"/>
              <a:gd name="connsiteY0" fmla="*/ 643467 h 643467"/>
              <a:gd name="connsiteX1" fmla="*/ 1185332 w 1185332"/>
              <a:gd name="connsiteY1" fmla="*/ 0 h 643467"/>
              <a:gd name="connsiteX0" fmla="*/ 0 w 1261532"/>
              <a:gd name="connsiteY0" fmla="*/ 685800 h 685800"/>
              <a:gd name="connsiteX1" fmla="*/ 1261532 w 1261532"/>
              <a:gd name="connsiteY1" fmla="*/ 0 h 685800"/>
              <a:gd name="connsiteX0" fmla="*/ 0 w 1253065"/>
              <a:gd name="connsiteY0" fmla="*/ 770467 h 770467"/>
              <a:gd name="connsiteX1" fmla="*/ 1253065 w 1253065"/>
              <a:gd name="connsiteY1" fmla="*/ 0 h 770467"/>
              <a:gd name="connsiteX0" fmla="*/ 0 w 1253065"/>
              <a:gd name="connsiteY0" fmla="*/ 770467 h 770467"/>
              <a:gd name="connsiteX1" fmla="*/ 1253065 w 1253065"/>
              <a:gd name="connsiteY1" fmla="*/ 0 h 770467"/>
              <a:gd name="connsiteX0" fmla="*/ 0 w 1253065"/>
              <a:gd name="connsiteY0" fmla="*/ 770467 h 770467"/>
              <a:gd name="connsiteX1" fmla="*/ 1253065 w 1253065"/>
              <a:gd name="connsiteY1" fmla="*/ 0 h 770467"/>
              <a:gd name="connsiteX0" fmla="*/ 0 w 1253065"/>
              <a:gd name="connsiteY0" fmla="*/ 770467 h 770467"/>
              <a:gd name="connsiteX1" fmla="*/ 1253065 w 1253065"/>
              <a:gd name="connsiteY1" fmla="*/ 0 h 770467"/>
              <a:gd name="connsiteX0" fmla="*/ 0 w 1176865"/>
              <a:gd name="connsiteY0" fmla="*/ 736601 h 736601"/>
              <a:gd name="connsiteX1" fmla="*/ 1176865 w 1176865"/>
              <a:gd name="connsiteY1" fmla="*/ 0 h 736601"/>
              <a:gd name="connsiteX0" fmla="*/ 0 w 1176865"/>
              <a:gd name="connsiteY0" fmla="*/ 736601 h 736601"/>
              <a:gd name="connsiteX1" fmla="*/ 1176865 w 1176865"/>
              <a:gd name="connsiteY1" fmla="*/ 0 h 736601"/>
              <a:gd name="connsiteX0" fmla="*/ 0 w 1210731"/>
              <a:gd name="connsiteY0" fmla="*/ 609601 h 609601"/>
              <a:gd name="connsiteX1" fmla="*/ 1210731 w 1210731"/>
              <a:gd name="connsiteY1" fmla="*/ 0 h 609601"/>
              <a:gd name="connsiteX0" fmla="*/ 0 w 1210731"/>
              <a:gd name="connsiteY0" fmla="*/ 609601 h 609601"/>
              <a:gd name="connsiteX1" fmla="*/ 1210731 w 1210731"/>
              <a:gd name="connsiteY1" fmla="*/ 0 h 609601"/>
              <a:gd name="connsiteX0" fmla="*/ 0 w 1473198"/>
              <a:gd name="connsiteY0" fmla="*/ 584201 h 584201"/>
              <a:gd name="connsiteX1" fmla="*/ 1473198 w 1473198"/>
              <a:gd name="connsiteY1" fmla="*/ 0 h 584201"/>
              <a:gd name="connsiteX0" fmla="*/ 0 w 5257798"/>
              <a:gd name="connsiteY0" fmla="*/ 2226735 h 2226735"/>
              <a:gd name="connsiteX1" fmla="*/ 5257798 w 5257798"/>
              <a:gd name="connsiteY1" fmla="*/ 0 h 2226735"/>
              <a:gd name="connsiteX0" fmla="*/ 0 w 5257798"/>
              <a:gd name="connsiteY0" fmla="*/ 2226735 h 2226735"/>
              <a:gd name="connsiteX1" fmla="*/ 5257798 w 5257798"/>
              <a:gd name="connsiteY1" fmla="*/ 0 h 2226735"/>
              <a:gd name="connsiteX0" fmla="*/ 0 w 5257798"/>
              <a:gd name="connsiteY0" fmla="*/ 2226735 h 2226735"/>
              <a:gd name="connsiteX1" fmla="*/ 5257798 w 5257798"/>
              <a:gd name="connsiteY1" fmla="*/ 0 h 2226735"/>
              <a:gd name="connsiteX0" fmla="*/ 0 w 5257798"/>
              <a:gd name="connsiteY0" fmla="*/ 2226735 h 2234819"/>
              <a:gd name="connsiteX1" fmla="*/ 5257798 w 5257798"/>
              <a:gd name="connsiteY1" fmla="*/ 0 h 2234819"/>
              <a:gd name="connsiteX0" fmla="*/ 0 w 5257798"/>
              <a:gd name="connsiteY0" fmla="*/ 2226737 h 2233265"/>
              <a:gd name="connsiteX1" fmla="*/ 5257798 w 5257798"/>
              <a:gd name="connsiteY1" fmla="*/ 2 h 2233265"/>
              <a:gd name="connsiteX0" fmla="*/ 0 w 5257798"/>
              <a:gd name="connsiteY0" fmla="*/ 2226737 h 2226737"/>
              <a:gd name="connsiteX1" fmla="*/ 3576836 w 5257798"/>
              <a:gd name="connsiteY1" fmla="*/ 537661 h 2226737"/>
              <a:gd name="connsiteX2" fmla="*/ 5257798 w 5257798"/>
              <a:gd name="connsiteY2" fmla="*/ 2 h 2226737"/>
              <a:gd name="connsiteX0" fmla="*/ 0 w 5257798"/>
              <a:gd name="connsiteY0" fmla="*/ 2226759 h 2226759"/>
              <a:gd name="connsiteX1" fmla="*/ 3576836 w 5257798"/>
              <a:gd name="connsiteY1" fmla="*/ 537683 h 2226759"/>
              <a:gd name="connsiteX2" fmla="*/ 5257798 w 5257798"/>
              <a:gd name="connsiteY2" fmla="*/ 24 h 2226759"/>
              <a:gd name="connsiteX0" fmla="*/ 0 w 5257798"/>
              <a:gd name="connsiteY0" fmla="*/ 2226759 h 2226759"/>
              <a:gd name="connsiteX1" fmla="*/ 3576836 w 5257798"/>
              <a:gd name="connsiteY1" fmla="*/ 537683 h 2226759"/>
              <a:gd name="connsiteX2" fmla="*/ 5257798 w 5257798"/>
              <a:gd name="connsiteY2" fmla="*/ 24 h 2226759"/>
              <a:gd name="connsiteX0" fmla="*/ 0 w 5257798"/>
              <a:gd name="connsiteY0" fmla="*/ 2226752 h 2226752"/>
              <a:gd name="connsiteX1" fmla="*/ 3492170 w 5257798"/>
              <a:gd name="connsiteY1" fmla="*/ 664676 h 2226752"/>
              <a:gd name="connsiteX2" fmla="*/ 5257798 w 5257798"/>
              <a:gd name="connsiteY2" fmla="*/ 17 h 2226752"/>
              <a:gd name="connsiteX0" fmla="*/ 0 w 5257798"/>
              <a:gd name="connsiteY0" fmla="*/ 2226755 h 2226755"/>
              <a:gd name="connsiteX1" fmla="*/ 3492170 w 5257798"/>
              <a:gd name="connsiteY1" fmla="*/ 664679 h 2226755"/>
              <a:gd name="connsiteX2" fmla="*/ 5257798 w 5257798"/>
              <a:gd name="connsiteY2" fmla="*/ 20 h 2226755"/>
              <a:gd name="connsiteX0" fmla="*/ 0 w 5308598"/>
              <a:gd name="connsiteY0" fmla="*/ 2260619 h 2260619"/>
              <a:gd name="connsiteX1" fmla="*/ 3492170 w 5308598"/>
              <a:gd name="connsiteY1" fmla="*/ 698543 h 2260619"/>
              <a:gd name="connsiteX2" fmla="*/ 5308598 w 5308598"/>
              <a:gd name="connsiteY2" fmla="*/ 18 h 2260619"/>
              <a:gd name="connsiteX0" fmla="*/ 0 w 5308598"/>
              <a:gd name="connsiteY0" fmla="*/ 2260601 h 2260601"/>
              <a:gd name="connsiteX1" fmla="*/ 3492170 w 5308598"/>
              <a:gd name="connsiteY1" fmla="*/ 698525 h 2260601"/>
              <a:gd name="connsiteX2" fmla="*/ 5308598 w 5308598"/>
              <a:gd name="connsiteY2" fmla="*/ 0 h 2260601"/>
              <a:gd name="connsiteX0" fmla="*/ 0 w 5308598"/>
              <a:gd name="connsiteY0" fmla="*/ 2260601 h 2260601"/>
              <a:gd name="connsiteX1" fmla="*/ 3526037 w 5308598"/>
              <a:gd name="connsiteY1" fmla="*/ 715459 h 2260601"/>
              <a:gd name="connsiteX2" fmla="*/ 5308598 w 5308598"/>
              <a:gd name="connsiteY2" fmla="*/ 0 h 2260601"/>
              <a:gd name="connsiteX0" fmla="*/ 0 w 5308598"/>
              <a:gd name="connsiteY0" fmla="*/ 2260601 h 2260601"/>
              <a:gd name="connsiteX1" fmla="*/ 3526037 w 5308598"/>
              <a:gd name="connsiteY1" fmla="*/ 715459 h 2260601"/>
              <a:gd name="connsiteX2" fmla="*/ 5308598 w 5308598"/>
              <a:gd name="connsiteY2" fmla="*/ 0 h 2260601"/>
              <a:gd name="connsiteX0" fmla="*/ 0 w 5308598"/>
              <a:gd name="connsiteY0" fmla="*/ 2260601 h 2260601"/>
              <a:gd name="connsiteX1" fmla="*/ 3077304 w 5308598"/>
              <a:gd name="connsiteY1" fmla="*/ 876326 h 2260601"/>
              <a:gd name="connsiteX2" fmla="*/ 5308598 w 5308598"/>
              <a:gd name="connsiteY2" fmla="*/ 0 h 2260601"/>
              <a:gd name="connsiteX0" fmla="*/ 0 w 5308598"/>
              <a:gd name="connsiteY0" fmla="*/ 2260601 h 2260601"/>
              <a:gd name="connsiteX1" fmla="*/ 3077304 w 5308598"/>
              <a:gd name="connsiteY1" fmla="*/ 876326 h 2260601"/>
              <a:gd name="connsiteX2" fmla="*/ 5308598 w 5308598"/>
              <a:gd name="connsiteY2" fmla="*/ 0 h 2260601"/>
              <a:gd name="connsiteX0" fmla="*/ 0 w 5308598"/>
              <a:gd name="connsiteY0" fmla="*/ 2260601 h 2260601"/>
              <a:gd name="connsiteX1" fmla="*/ 2984170 w 5308598"/>
              <a:gd name="connsiteY1" fmla="*/ 859392 h 2260601"/>
              <a:gd name="connsiteX2" fmla="*/ 5308598 w 5308598"/>
              <a:gd name="connsiteY2" fmla="*/ 0 h 2260601"/>
              <a:gd name="connsiteX0" fmla="*/ 0 w 5308598"/>
              <a:gd name="connsiteY0" fmla="*/ 2260601 h 2260601"/>
              <a:gd name="connsiteX1" fmla="*/ 5308598 w 5308598"/>
              <a:gd name="connsiteY1" fmla="*/ 0 h 2260601"/>
              <a:gd name="connsiteX0" fmla="*/ 0 w 5308598"/>
              <a:gd name="connsiteY0" fmla="*/ 2260601 h 2260601"/>
              <a:gd name="connsiteX1" fmla="*/ 5308598 w 5308598"/>
              <a:gd name="connsiteY1" fmla="*/ 0 h 2260601"/>
              <a:gd name="connsiteX0" fmla="*/ 0 w 5308598"/>
              <a:gd name="connsiteY0" fmla="*/ 2260601 h 2260601"/>
              <a:gd name="connsiteX1" fmla="*/ 5308598 w 5308598"/>
              <a:gd name="connsiteY1" fmla="*/ 0 h 2260601"/>
              <a:gd name="connsiteX0" fmla="*/ 0 w 5283198"/>
              <a:gd name="connsiteY0" fmla="*/ 2319867 h 2319867"/>
              <a:gd name="connsiteX1" fmla="*/ 5283198 w 5283198"/>
              <a:gd name="connsiteY1" fmla="*/ 0 h 2319867"/>
              <a:gd name="connsiteX0" fmla="*/ 0 w 5283198"/>
              <a:gd name="connsiteY0" fmla="*/ 2319867 h 2319867"/>
              <a:gd name="connsiteX1" fmla="*/ 5283198 w 5283198"/>
              <a:gd name="connsiteY1" fmla="*/ 0 h 2319867"/>
            </a:gdLst>
            <a:ahLst/>
            <a:cxnLst>
              <a:cxn ang="0">
                <a:pos x="connsiteX0" y="connsiteY0"/>
              </a:cxn>
              <a:cxn ang="0">
                <a:pos x="connsiteX1" y="connsiteY1"/>
              </a:cxn>
            </a:cxnLst>
            <a:rect l="l" t="t" r="r" b="b"/>
            <a:pathLst>
              <a:path w="5283198" h="2319867">
                <a:moveTo>
                  <a:pt x="0" y="2319867"/>
                </a:moveTo>
                <a:cubicBezTo>
                  <a:pt x="2760133" y="1769533"/>
                  <a:pt x="2912532" y="338666"/>
                  <a:pt x="5283198" y="0"/>
                </a:cubicBezTo>
              </a:path>
            </a:pathLst>
          </a:custGeom>
          <a:noFill/>
          <a:ln w="76200" cmpd="sng">
            <a:solidFill>
              <a:srgbClr val="92DCFA"/>
            </a:solidFill>
          </a:ln>
          <a:effectLst/>
        </p:spPr>
        <p:style>
          <a:lnRef idx="1">
            <a:schemeClr val="accent1"/>
          </a:lnRef>
          <a:fillRef idx="2">
            <a:schemeClr val="accent1"/>
          </a:fillRef>
          <a:effectRef idx="1">
            <a:schemeClr val="accent1"/>
          </a:effectRef>
          <a:fontRef idx="minor">
            <a:schemeClr val="dk1"/>
          </a:fontRef>
        </p:style>
        <p:txBody>
          <a:bodyPr lIns="91432" tIns="45716" rIns="91432" bIns="45716" rtlCol="0" anchor="ctr"/>
          <a:lstStyle/>
          <a:p>
            <a:pPr algn="ctr"/>
            <a:endParaRPr lang="en-US"/>
          </a:p>
        </p:txBody>
      </p:sp>
      <p:sp>
        <p:nvSpPr>
          <p:cNvPr id="9" name="TextBox 17"/>
          <p:cNvSpPr txBox="1">
            <a:spLocks noChangeArrowheads="1"/>
          </p:cNvSpPr>
          <p:nvPr/>
        </p:nvSpPr>
        <p:spPr bwMode="gray">
          <a:xfrm>
            <a:off x="7734144" y="1188283"/>
            <a:ext cx="1165211" cy="332773"/>
          </a:xfrm>
          <a:prstGeom prst="rect">
            <a:avLst/>
          </a:prstGeom>
          <a:noFill/>
          <a:ln w="9525">
            <a:noFill/>
            <a:miter lim="800000"/>
            <a:headEnd/>
            <a:tailEnd/>
          </a:ln>
        </p:spPr>
        <p:txBody>
          <a:bodyPr lIns="51422" tIns="25712" rIns="51422" bIns="25712">
            <a:prstTxWarp prst="textNoShape">
              <a:avLst/>
            </a:prstTxWarp>
            <a:spAutoFit/>
          </a:bodyPr>
          <a:lstStyle/>
          <a:p>
            <a:pPr algn="ctr">
              <a:lnSpc>
                <a:spcPts val="2250"/>
              </a:lnSpc>
            </a:pPr>
            <a:r>
              <a:rPr lang="en-US" b="1" dirty="0">
                <a:solidFill>
                  <a:schemeClr val="bg1"/>
                </a:solidFill>
                <a:latin typeface="+mj-lt"/>
              </a:rPr>
              <a:t>Proactive</a:t>
            </a:r>
          </a:p>
        </p:txBody>
      </p:sp>
      <p:sp>
        <p:nvSpPr>
          <p:cNvPr id="62" name="Pentagon 61"/>
          <p:cNvSpPr/>
          <p:nvPr/>
        </p:nvSpPr>
        <p:spPr bwMode="gray">
          <a:xfrm rot="5400000">
            <a:off x="6395821" y="763029"/>
            <a:ext cx="1210164" cy="1555824"/>
          </a:xfrm>
          <a:prstGeom prst="homePlate">
            <a:avLst>
              <a:gd name="adj" fmla="val 28232"/>
            </a:avLst>
          </a:prstGeom>
          <a:solidFill>
            <a:schemeClr val="tx1">
              <a:alpha val="57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bwMode="gray">
          <a:xfrm>
            <a:off x="6243300" y="964530"/>
            <a:ext cx="1527048" cy="898505"/>
          </a:xfrm>
          <a:prstGeom prst="rect">
            <a:avLst/>
          </a:prstGeom>
        </p:spPr>
        <p:txBody>
          <a:bodyPr wrap="square" lIns="51422" tIns="25712" rIns="51422" bIns="25712" rtlCol="0">
            <a:spAutoFit/>
          </a:bodyPr>
          <a:lstStyle/>
          <a:p>
            <a:pPr marL="1784" algn="ctr" defTabSz="456800" fontAlgn="auto">
              <a:lnSpc>
                <a:spcPct val="90000"/>
              </a:lnSpc>
              <a:spcBef>
                <a:spcPts val="0"/>
              </a:spcBef>
              <a:spcAft>
                <a:spcPts val="0"/>
              </a:spcAft>
              <a:defRPr/>
            </a:pPr>
            <a:r>
              <a:rPr lang="en-US" sz="2000" dirty="0">
                <a:solidFill>
                  <a:schemeClr val="bg1"/>
                </a:solidFill>
              </a:rPr>
              <a:t>Real</a:t>
            </a:r>
            <a:r>
              <a:rPr lang="en-US" sz="2000" dirty="0" smtClean="0">
                <a:solidFill>
                  <a:schemeClr val="bg1"/>
                </a:solidFill>
              </a:rPr>
              <a:t>-Time </a:t>
            </a:r>
            <a:endParaRPr lang="en-US" sz="2000" dirty="0">
              <a:solidFill>
                <a:schemeClr val="bg1"/>
              </a:solidFill>
            </a:endParaRPr>
          </a:p>
          <a:p>
            <a:pPr marL="1784" algn="ctr" defTabSz="456800" fontAlgn="auto">
              <a:lnSpc>
                <a:spcPct val="90000"/>
              </a:lnSpc>
              <a:spcBef>
                <a:spcPts val="0"/>
              </a:spcBef>
              <a:spcAft>
                <a:spcPts val="0"/>
              </a:spcAft>
              <a:defRPr/>
            </a:pPr>
            <a:r>
              <a:rPr lang="en-US" sz="2000" dirty="0">
                <a:solidFill>
                  <a:schemeClr val="bg1"/>
                </a:solidFill>
              </a:rPr>
              <a:t>Risk </a:t>
            </a:r>
          </a:p>
          <a:p>
            <a:pPr marL="1784" algn="ctr" defTabSz="456800" fontAlgn="auto">
              <a:lnSpc>
                <a:spcPct val="90000"/>
              </a:lnSpc>
              <a:spcBef>
                <a:spcPts val="0"/>
              </a:spcBef>
              <a:spcAft>
                <a:spcPts val="0"/>
              </a:spcAft>
              <a:defRPr/>
            </a:pPr>
            <a:r>
              <a:rPr lang="en-US" sz="2000" dirty="0">
                <a:solidFill>
                  <a:schemeClr val="bg1"/>
                </a:solidFill>
              </a:rPr>
              <a:t>Insight</a:t>
            </a:r>
          </a:p>
        </p:txBody>
      </p:sp>
      <p:sp>
        <p:nvSpPr>
          <p:cNvPr id="33" name="Oval 32"/>
          <p:cNvSpPr/>
          <p:nvPr/>
        </p:nvSpPr>
        <p:spPr bwMode="gray">
          <a:xfrm>
            <a:off x="1503651" y="4321942"/>
            <a:ext cx="389989" cy="390595"/>
          </a:xfrm>
          <a:prstGeom prst="ellipse">
            <a:avLst/>
          </a:prstGeom>
          <a:solidFill>
            <a:schemeClr val="tx1">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34" name="Oval 33"/>
          <p:cNvSpPr/>
          <p:nvPr/>
        </p:nvSpPr>
        <p:spPr bwMode="gray">
          <a:xfrm>
            <a:off x="3321892" y="3697087"/>
            <a:ext cx="389989" cy="390595"/>
          </a:xfrm>
          <a:prstGeom prst="ellipse">
            <a:avLst/>
          </a:prstGeom>
          <a:solidFill>
            <a:schemeClr val="accent3">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37" name="Oval 36"/>
          <p:cNvSpPr/>
          <p:nvPr/>
        </p:nvSpPr>
        <p:spPr bwMode="gray">
          <a:xfrm>
            <a:off x="5013660" y="2631080"/>
            <a:ext cx="389989" cy="390595"/>
          </a:xfrm>
          <a:prstGeom prst="ellipse">
            <a:avLst/>
          </a:prstGeom>
          <a:solidFill>
            <a:schemeClr val="accent4">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39" name="Oval 38"/>
          <p:cNvSpPr/>
          <p:nvPr/>
        </p:nvSpPr>
        <p:spPr bwMode="gray">
          <a:xfrm>
            <a:off x="6808259" y="2026602"/>
            <a:ext cx="389989" cy="390595"/>
          </a:xfrm>
          <a:prstGeom prst="ellipse">
            <a:avLst/>
          </a:prstGeom>
          <a:solidFill>
            <a:schemeClr val="accent2">
              <a:lumMod val="60000"/>
              <a:lumOff val="40000"/>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64" name="Oval 63"/>
          <p:cNvSpPr/>
          <p:nvPr/>
        </p:nvSpPr>
        <p:spPr bwMode="gray">
          <a:xfrm>
            <a:off x="5123521" y="2741114"/>
            <a:ext cx="170258" cy="170523"/>
          </a:xfrm>
          <a:prstGeom prst="ellipse">
            <a:avLst/>
          </a:prstGeom>
          <a:solidFill>
            <a:schemeClr val="bg1">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65" name="Oval 64"/>
          <p:cNvSpPr/>
          <p:nvPr/>
        </p:nvSpPr>
        <p:spPr bwMode="gray">
          <a:xfrm>
            <a:off x="6918121" y="2136635"/>
            <a:ext cx="170258" cy="170523"/>
          </a:xfrm>
          <a:prstGeom prst="ellipse">
            <a:avLst/>
          </a:prstGeom>
          <a:solidFill>
            <a:schemeClr val="bg1">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66" name="Oval 65"/>
          <p:cNvSpPr/>
          <p:nvPr/>
        </p:nvSpPr>
        <p:spPr bwMode="gray">
          <a:xfrm>
            <a:off x="3431755" y="3807119"/>
            <a:ext cx="170258" cy="170523"/>
          </a:xfrm>
          <a:prstGeom prst="ellipse">
            <a:avLst/>
          </a:prstGeom>
          <a:solidFill>
            <a:schemeClr val="bg1">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67" name="Oval 66"/>
          <p:cNvSpPr/>
          <p:nvPr/>
        </p:nvSpPr>
        <p:spPr bwMode="gray">
          <a:xfrm>
            <a:off x="1613512" y="4431974"/>
            <a:ext cx="170258" cy="170523"/>
          </a:xfrm>
          <a:prstGeom prst="ellipse">
            <a:avLst/>
          </a:prstGeom>
          <a:solidFill>
            <a:schemeClr val="bg1">
              <a:alpha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en-US"/>
          </a:p>
        </p:txBody>
      </p:sp>
      <p:sp>
        <p:nvSpPr>
          <p:cNvPr id="3" name="Title 2"/>
          <p:cNvSpPr>
            <a:spLocks noGrp="1"/>
          </p:cNvSpPr>
          <p:nvPr>
            <p:ph type="title"/>
          </p:nvPr>
        </p:nvSpPr>
        <p:spPr>
          <a:xfrm>
            <a:off x="2" y="338872"/>
            <a:ext cx="9254833" cy="346928"/>
          </a:xfrm>
        </p:spPr>
        <p:txBody>
          <a:bodyPr/>
          <a:lstStyle/>
          <a:p>
            <a:r>
              <a:rPr lang="en-US" sz="3700" b="0" dirty="0" smtClean="0">
                <a:latin typeface="+mj-lt"/>
              </a:rPr>
              <a:t>Splunk </a:t>
            </a:r>
            <a:r>
              <a:rPr lang="en-US" sz="3700" b="0" dirty="0" smtClean="0">
                <a:solidFill>
                  <a:schemeClr val="tx1"/>
                </a:solidFill>
                <a:latin typeface="+mj-lt"/>
              </a:rPr>
              <a:t>Gives Path to SOC </a:t>
            </a:r>
            <a:r>
              <a:rPr lang="en-US" sz="3700" b="0" dirty="0" smtClean="0">
                <a:latin typeface="+mj-lt"/>
              </a:rPr>
              <a:t>Maturity</a:t>
            </a:r>
            <a:endParaRPr lang="en-US" sz="3700" b="0" dirty="0">
              <a:latin typeface="+mj-lt"/>
            </a:endParaRPr>
          </a:p>
        </p:txBody>
      </p:sp>
      <p:sp>
        <p:nvSpPr>
          <p:cNvPr id="2" name="Rectangle 1"/>
          <p:cNvSpPr/>
          <p:nvPr/>
        </p:nvSpPr>
        <p:spPr>
          <a:xfrm>
            <a:off x="4736353" y="3668059"/>
            <a:ext cx="2928471" cy="1090706"/>
          </a:xfrm>
          <a:prstGeom prst="rect">
            <a:avLst/>
          </a:prstGeom>
          <a:solidFill>
            <a:schemeClr val="accent2">
              <a:alpha val="36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bwMode="gray">
          <a:xfrm>
            <a:off x="4818569" y="3771968"/>
            <a:ext cx="2756614" cy="882923"/>
          </a:xfrm>
          <a:prstGeom prst="rect">
            <a:avLst/>
          </a:prstGeom>
        </p:spPr>
        <p:txBody>
          <a:bodyPr wrap="square" lIns="51422" tIns="25712" rIns="51422" bIns="25712" rtlCol="0">
            <a:spAutoFit/>
          </a:bodyPr>
          <a:lstStyle/>
          <a:p>
            <a:pPr marL="1784" algn="ctr" defTabSz="456800" fontAlgn="auto">
              <a:lnSpc>
                <a:spcPct val="90000"/>
              </a:lnSpc>
              <a:spcBef>
                <a:spcPts val="0"/>
              </a:spcBef>
              <a:spcAft>
                <a:spcPts val="0"/>
              </a:spcAft>
              <a:defRPr/>
            </a:pPr>
            <a:r>
              <a:rPr lang="en-US" sz="2000" i="1" dirty="0" smtClean="0">
                <a:solidFill>
                  <a:schemeClr val="bg1"/>
                </a:solidFill>
              </a:rPr>
              <a:t>Technology that enhances all your SOC personnel and processes</a:t>
            </a:r>
            <a:endParaRPr lang="en-US" sz="2000" i="1" dirty="0">
              <a:solidFill>
                <a:schemeClr val="bg1"/>
              </a:solidFill>
            </a:endParaRPr>
          </a:p>
        </p:txBody>
      </p:sp>
    </p:spTree>
    <p:extLst>
      <p:ext uri="{BB962C8B-B14F-4D97-AF65-F5344CB8AC3E}">
        <p14:creationId xmlns:p14="http://schemas.microsoft.com/office/powerpoint/2010/main" val="424094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0" y="0"/>
            <a:ext cx="9144000" cy="857250"/>
          </a:xfrm>
        </p:spPr>
        <p:txBody>
          <a:bodyPr/>
          <a:lstStyle/>
          <a:p>
            <a:r>
              <a:rPr lang="en-US" dirty="0" smtClean="0">
                <a:latin typeface="Calibri" charset="0"/>
              </a:rPr>
              <a:t>Splunk Can Complement an Existing SIEM</a:t>
            </a:r>
            <a:endParaRPr lang="en-US" dirty="0">
              <a:latin typeface="Calibri" charset="0"/>
            </a:endParaRP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1092842452"/>
              </p:ext>
            </p:extLst>
          </p:nvPr>
        </p:nvGraphicFramePr>
        <p:xfrm>
          <a:off x="481949" y="877446"/>
          <a:ext cx="8225692" cy="3710557"/>
        </p:xfrm>
        <a:graphic>
          <a:graphicData uri="http://schemas.openxmlformats.org/drawingml/2006/table">
            <a:tbl>
              <a:tblPr firstRow="1" bandRow="1">
                <a:tableStyleId>{5C22544A-7EE6-4342-B048-85BDC9FD1C3A}</a:tableStyleId>
              </a:tblPr>
              <a:tblGrid>
                <a:gridCol w="1951646"/>
                <a:gridCol w="2077121"/>
                <a:gridCol w="2092857"/>
                <a:gridCol w="2104068"/>
              </a:tblGrid>
              <a:tr h="311237">
                <a:tc>
                  <a:txBody>
                    <a:bodyPr/>
                    <a:lstStyle/>
                    <a:p>
                      <a:endParaRPr lang="en-US" dirty="0"/>
                    </a:p>
                  </a:txBody>
                  <a:tcPr anchor="ctr">
                    <a:lnR w="6350" cap="flat" cmpd="sng" algn="ctr">
                      <a:solidFill>
                        <a:prstClr val="black"/>
                      </a:solidFill>
                      <a:prstDash val="solid"/>
                      <a:round/>
                      <a:headEnd type="none" w="med" len="med"/>
                      <a:tailEnd type="none" w="med" len="med"/>
                    </a:lnR>
                    <a:lnB w="6350" cap="flat" cmpd="sng" algn="ctr">
                      <a:solidFill>
                        <a:prstClr val="black"/>
                      </a:solidFill>
                      <a:prstDash val="solid"/>
                      <a:round/>
                      <a:headEnd type="none" w="med" len="med"/>
                      <a:tailEnd type="none" w="med" len="med"/>
                    </a:lnB>
                    <a:noFill/>
                  </a:tcPr>
                </a:tc>
                <a:tc>
                  <a:txBody>
                    <a:bodyPr/>
                    <a:lstStyle/>
                    <a:p>
                      <a:pPr algn="ctr"/>
                      <a:r>
                        <a:rPr lang="en-US" sz="2400" dirty="0" smtClean="0"/>
                        <a:t>Scenario 1</a:t>
                      </a:r>
                      <a:endParaRPr lang="en-US" sz="2400" dirty="0"/>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chemeClr val="accent5"/>
                    </a:solidFill>
                  </a:tcPr>
                </a:tc>
                <a:tc>
                  <a:txBody>
                    <a:bodyPr/>
                    <a:lstStyle/>
                    <a:p>
                      <a:pPr marL="0" marR="0" indent="0" algn="ctr" defTabSz="816334" rtl="0" eaLnBrk="1" fontAlgn="auto" latinLnBrk="0" hangingPunct="1">
                        <a:lnSpc>
                          <a:spcPct val="100000"/>
                        </a:lnSpc>
                        <a:spcBef>
                          <a:spcPts val="0"/>
                        </a:spcBef>
                        <a:spcAft>
                          <a:spcPts val="0"/>
                        </a:spcAft>
                        <a:buClrTx/>
                        <a:buSzTx/>
                        <a:buFontTx/>
                        <a:buNone/>
                        <a:tabLst/>
                        <a:defRPr/>
                      </a:pPr>
                      <a:r>
                        <a:rPr lang="en-US" sz="2400" dirty="0" smtClean="0"/>
                        <a:t>Scenario 2</a:t>
                      </a: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rgbClr val="004968"/>
                    </a:solidFill>
                  </a:tcPr>
                </a:tc>
                <a:tc>
                  <a:txBody>
                    <a:bodyPr/>
                    <a:lstStyle/>
                    <a:p>
                      <a:pPr marL="0" marR="0" indent="0" algn="ctr" defTabSz="816334" rtl="0" eaLnBrk="1" fontAlgn="auto" latinLnBrk="0" hangingPunct="1">
                        <a:lnSpc>
                          <a:spcPct val="100000"/>
                        </a:lnSpc>
                        <a:spcBef>
                          <a:spcPts val="0"/>
                        </a:spcBef>
                        <a:spcAft>
                          <a:spcPts val="0"/>
                        </a:spcAft>
                        <a:buClrTx/>
                        <a:buSzTx/>
                        <a:buFontTx/>
                        <a:buNone/>
                        <a:tabLst/>
                        <a:defRPr/>
                      </a:pPr>
                      <a:r>
                        <a:rPr lang="en-US" sz="2400" dirty="0" smtClean="0"/>
                        <a:t>Scenario 3</a:t>
                      </a: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rgbClr val="00374E"/>
                    </a:solidFill>
                  </a:tcPr>
                </a:tc>
              </a:tr>
              <a:tr h="497533">
                <a:tc>
                  <a:txBody>
                    <a:bodyPr/>
                    <a:lstStyle/>
                    <a:p>
                      <a:r>
                        <a:rPr lang="en-US" sz="1400" b="1" dirty="0" smtClean="0"/>
                        <a:t>INTEGRATION</a:t>
                      </a:r>
                      <a:endParaRPr lang="en-US" sz="1400" b="1" dirty="0"/>
                    </a:p>
                  </a:txBody>
                  <a:tcPr anchor="ctr">
                    <a:lnL w="6350" cap="flat" cmpd="sng" algn="ctr">
                      <a:solidFill>
                        <a:prstClr val="black"/>
                      </a:solidFill>
                      <a:prstDash val="solid"/>
                      <a:round/>
                      <a:headEnd type="none" w="med" len="med"/>
                      <a:tailEnd type="none" w="med" len="med"/>
                    </a:lnL>
                    <a:lnR w="9525" cap="flat" cmpd="sng" algn="ctr">
                      <a:solidFill>
                        <a:srgbClr val="C0C0C0"/>
                      </a:solidFill>
                      <a:prstDash val="solid"/>
                      <a:round/>
                      <a:headEnd type="none" w="med" len="med"/>
                      <a:tailEnd type="none" w="med" len="med"/>
                    </a:lnR>
                    <a:lnT w="6350" cap="flat" cmpd="sng" algn="ctr">
                      <a:solidFill>
                        <a:prstClr val="black"/>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algn="ctr"/>
                      <a:r>
                        <a:rPr lang="en-US" dirty="0" smtClean="0"/>
                        <a:t>None</a:t>
                      </a: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6350" cap="flat" cmpd="sng" algn="ctr">
                      <a:solidFill>
                        <a:prstClr val="black"/>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algn="ctr"/>
                      <a:r>
                        <a:rPr lang="en-US" dirty="0" smtClean="0"/>
                        <a:t>Splunk feeds</a:t>
                      </a:r>
                      <a:r>
                        <a:rPr lang="en-US" baseline="0" dirty="0" smtClean="0"/>
                        <a:t> SIEM</a:t>
                      </a: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6350" cap="flat" cmpd="sng" algn="ctr">
                      <a:solidFill>
                        <a:prstClr val="black"/>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algn="ctr"/>
                      <a:r>
                        <a:rPr lang="en-US" baseline="0" dirty="0" smtClean="0"/>
                        <a:t>SIEM feeds Splunk</a:t>
                      </a:r>
                      <a:endParaRPr lang="en-US" dirty="0"/>
                    </a:p>
                  </a:txBody>
                  <a:tcPr anchor="ctr">
                    <a:lnL w="9525" cap="flat" cmpd="sng" algn="ctr">
                      <a:solidFill>
                        <a:srgbClr val="C0C0C0"/>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516159">
                <a:tc>
                  <a:txBody>
                    <a:bodyPr/>
                    <a:lstStyle/>
                    <a:p>
                      <a:r>
                        <a:rPr lang="en-US" sz="1400" b="1" dirty="0" smtClean="0"/>
                        <a:t>LOGGING</a:t>
                      </a:r>
                      <a:endParaRPr lang="en-US" sz="1400" b="1" dirty="0"/>
                    </a:p>
                  </a:txBody>
                  <a:tcPr anchor="ctr">
                    <a:lnL w="6350" cap="flat" cmpd="sng" algn="ctr">
                      <a:solidFill>
                        <a:prstClr val="black"/>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baseline="0" dirty="0" smtClean="0"/>
                        <a:t>                   </a:t>
                      </a:r>
                      <a:r>
                        <a:rPr lang="en-US" dirty="0" smtClean="0"/>
                        <a:t>&amp; SIEM</a:t>
                      </a: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SIEM</a:t>
                      </a:r>
                      <a:endParaRPr lang="en-US" dirty="0"/>
                    </a:p>
                  </a:txBody>
                  <a:tcPr anchor="ctr">
                    <a:lnL w="9525" cap="flat" cmpd="sng" algn="ctr">
                      <a:solidFill>
                        <a:srgbClr val="C0C0C0"/>
                      </a:solidFill>
                      <a:prstDash val="solid"/>
                      <a:round/>
                      <a:headEnd type="none" w="med" len="med"/>
                      <a:tailEnd type="none" w="med" len="med"/>
                    </a:lnL>
                    <a:lnR w="6350" cap="flat" cmpd="sng" algn="ctr">
                      <a:solidFill>
                        <a:prstClr val="black"/>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r>
              <a:tr h="570346">
                <a:tc>
                  <a:txBody>
                    <a:bodyPr/>
                    <a:lstStyle/>
                    <a:p>
                      <a:r>
                        <a:rPr lang="en-US" sz="1400" b="1" dirty="0" smtClean="0"/>
                        <a:t>INVESTIGATIONS / FORENSICS</a:t>
                      </a:r>
                      <a:endParaRPr lang="en-US" sz="1400" b="1" dirty="0"/>
                    </a:p>
                  </a:txBody>
                  <a:tcPr anchor="ctr">
                    <a:lnL w="6350" cap="flat" cmpd="sng" algn="ctr">
                      <a:solidFill>
                        <a:prstClr val="black"/>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endParaRPr lang="en-US" dirty="0"/>
                    </a:p>
                  </a:txBody>
                  <a:tcPr anchor="ctr">
                    <a:lnL w="9525" cap="flat" cmpd="sng" algn="ctr">
                      <a:solidFill>
                        <a:srgbClr val="C0C0C0"/>
                      </a:solidFill>
                      <a:prstDash val="solid"/>
                      <a:round/>
                      <a:headEnd type="none" w="med" len="med"/>
                      <a:tailEnd type="none" w="med" len="med"/>
                    </a:lnL>
                    <a:lnR w="6350" cap="flat" cmpd="sng" algn="ctr">
                      <a:solidFill>
                        <a:prstClr val="black"/>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r>
              <a:tr h="370840">
                <a:tc>
                  <a:txBody>
                    <a:bodyPr/>
                    <a:lstStyle/>
                    <a:p>
                      <a:r>
                        <a:rPr lang="en-US" sz="1400" b="1" dirty="0" smtClean="0"/>
                        <a:t>CORRELATIONS / ALERTING / REPORTING</a:t>
                      </a:r>
                      <a:endParaRPr lang="en-US" sz="1400" b="1" dirty="0"/>
                    </a:p>
                  </a:txBody>
                  <a:tcPr anchor="ctr">
                    <a:lnL w="6350" cap="flat" cmpd="sng" algn="ctr">
                      <a:solidFill>
                        <a:prstClr val="black"/>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SIEM</a:t>
                      </a: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SIEM</a:t>
                      </a: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endParaRPr lang="en-US" dirty="0"/>
                    </a:p>
                  </a:txBody>
                  <a:tcPr anchor="ctr">
                    <a:lnL w="9525" cap="flat" cmpd="sng" algn="ctr">
                      <a:solidFill>
                        <a:srgbClr val="C0C0C0"/>
                      </a:solidFill>
                      <a:prstDash val="solid"/>
                      <a:round/>
                      <a:headEnd type="none" w="med" len="med"/>
                      <a:tailEnd type="none" w="med" len="med"/>
                    </a:lnL>
                    <a:lnR w="6350" cap="flat" cmpd="sng" algn="ctr">
                      <a:solidFill>
                        <a:prstClr val="black"/>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r>
              <a:tr h="511079">
                <a:tc>
                  <a:txBody>
                    <a:bodyPr/>
                    <a:lstStyle/>
                    <a:p>
                      <a:r>
                        <a:rPr lang="en-US" sz="1400" b="1" dirty="0" smtClean="0"/>
                        <a:t>COMPLIANCE</a:t>
                      </a:r>
                      <a:endParaRPr lang="en-US" sz="1400" b="1" dirty="0"/>
                    </a:p>
                  </a:txBody>
                  <a:tcPr anchor="ctr">
                    <a:lnL w="6350" cap="flat" cmpd="sng" algn="ctr">
                      <a:solidFill>
                        <a:prstClr val="black"/>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r>
                        <a:rPr lang="en-US" dirty="0" smtClean="0"/>
                        <a:t>SIEM</a:t>
                      </a: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endParaRPr lang="en-US"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c>
                  <a:txBody>
                    <a:bodyPr/>
                    <a:lstStyle/>
                    <a:p>
                      <a:pPr algn="ctr"/>
                      <a:endParaRPr lang="en-US" dirty="0"/>
                    </a:p>
                  </a:txBody>
                  <a:tcPr anchor="ctr">
                    <a:lnL w="9525" cap="flat" cmpd="sng" algn="ctr">
                      <a:solidFill>
                        <a:srgbClr val="C0C0C0"/>
                      </a:solidFill>
                      <a:prstDash val="solid"/>
                      <a:round/>
                      <a:headEnd type="none" w="med" len="med"/>
                      <a:tailEnd type="none" w="med" len="med"/>
                    </a:lnL>
                    <a:lnR w="6350" cap="flat" cmpd="sng" algn="ctr">
                      <a:solidFill>
                        <a:prstClr val="black"/>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60000"/>
                        <a:lumOff val="40000"/>
                      </a:schemeClr>
                    </a:solidFill>
                  </a:tcPr>
                </a:tc>
              </a:tr>
              <a:tr h="370840">
                <a:tc>
                  <a:txBody>
                    <a:bodyPr/>
                    <a:lstStyle/>
                    <a:p>
                      <a:r>
                        <a:rPr lang="en-US" sz="1400" b="1" dirty="0" smtClean="0"/>
                        <a:t>NOTES</a:t>
                      </a:r>
                      <a:endParaRPr lang="en-US" sz="1400" b="1" dirty="0"/>
                    </a:p>
                  </a:txBody>
                  <a:tcPr anchor="ctr">
                    <a:lnL w="6350" cap="flat" cmpd="sng" algn="ctr">
                      <a:solidFill>
                        <a:prstClr val="black"/>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r>
                        <a:rPr lang="en-US" sz="1200" dirty="0" smtClean="0"/>
                        <a:t>May have different</a:t>
                      </a:r>
                      <a:r>
                        <a:rPr lang="en-US" sz="1200" baseline="0" dirty="0" smtClean="0"/>
                        <a:t/>
                      </a:r>
                      <a:br>
                        <a:rPr lang="en-US" sz="1200" baseline="0" dirty="0" smtClean="0"/>
                      </a:br>
                      <a:r>
                        <a:rPr lang="en-US" sz="1200" baseline="0" dirty="0" smtClean="0"/>
                        <a:t>data sources going to</a:t>
                      </a:r>
                      <a:br>
                        <a:rPr lang="en-US" sz="1200" baseline="0" dirty="0" smtClean="0"/>
                      </a:br>
                      <a:r>
                        <a:rPr lang="en-US" sz="1200" baseline="0" dirty="0" smtClean="0"/>
                        <a:t>Splunk vs SIEM</a:t>
                      </a:r>
                      <a:endParaRPr lang="en-US" sz="1200"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r>
                        <a:rPr lang="en-US" sz="1200" dirty="0" smtClean="0"/>
                        <a:t>Splunk typically</a:t>
                      </a:r>
                      <a:r>
                        <a:rPr lang="en-US" sz="1200" baseline="0" dirty="0" smtClean="0"/>
                        <a:t> sends</a:t>
                      </a:r>
                      <a:br>
                        <a:rPr lang="en-US" sz="1200" baseline="0" dirty="0" smtClean="0"/>
                      </a:br>
                      <a:r>
                        <a:rPr lang="en-US" sz="1200" baseline="0" dirty="0" smtClean="0"/>
                        <a:t>just subset of its raw</a:t>
                      </a:r>
                      <a:br>
                        <a:rPr lang="en-US" sz="1200" baseline="0" dirty="0" smtClean="0"/>
                      </a:br>
                      <a:r>
                        <a:rPr lang="en-US" sz="1200" baseline="0" dirty="0" smtClean="0"/>
                        <a:t>data to SIEM</a:t>
                      </a:r>
                      <a:endParaRPr lang="en-US" sz="1200" dirty="0"/>
                    </a:p>
                  </a:txBody>
                  <a:tcPr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chemeClr val="accent4">
                        <a:lumMod val="60000"/>
                        <a:lumOff val="40000"/>
                      </a:schemeClr>
                    </a:solidFill>
                  </a:tcPr>
                </a:tc>
                <a:tc>
                  <a:txBody>
                    <a:bodyPr/>
                    <a:lstStyle/>
                    <a:p>
                      <a:pPr algn="ctr"/>
                      <a:r>
                        <a:rPr lang="en-US" sz="1200" dirty="0" smtClean="0"/>
                        <a:t>Initially, SIEM</a:t>
                      </a:r>
                      <a:r>
                        <a:rPr lang="en-US" sz="1200" baseline="0" dirty="0" smtClean="0"/>
                        <a:t> connectors</a:t>
                      </a:r>
                      <a:br>
                        <a:rPr lang="en-US" sz="1200" baseline="0" dirty="0" smtClean="0"/>
                      </a:br>
                      <a:r>
                        <a:rPr lang="en-US" sz="1200" baseline="0" dirty="0" smtClean="0"/>
                        <a:t>are on too many hosts</a:t>
                      </a:r>
                      <a:br>
                        <a:rPr lang="en-US" sz="1200" baseline="0" dirty="0" smtClean="0"/>
                      </a:br>
                      <a:r>
                        <a:rPr lang="en-US" sz="1200" baseline="0" dirty="0" smtClean="0"/>
                        <a:t>to be replaced</a:t>
                      </a:r>
                      <a:endParaRPr lang="en-US" sz="1200" dirty="0"/>
                    </a:p>
                  </a:txBody>
                  <a:tcPr anchor="ctr">
                    <a:lnL w="9525" cap="flat" cmpd="sng" algn="ctr">
                      <a:solidFill>
                        <a:srgbClr val="C0C0C0"/>
                      </a:solidFill>
                      <a:prstDash val="solid"/>
                      <a:round/>
                      <a:headEnd type="none" w="med" len="med"/>
                      <a:tailEnd type="none" w="med" len="med"/>
                    </a:lnL>
                    <a:lnR w="6350" cap="flat" cmpd="sng" algn="ctr">
                      <a:solidFill>
                        <a:prstClr val="black"/>
                      </a:solidFill>
                      <a:prstDash val="solid"/>
                      <a:round/>
                      <a:headEnd type="none" w="med" len="med"/>
                      <a:tailEnd type="none" w="med" len="med"/>
                    </a:lnR>
                    <a:lnT w="9525" cap="flat" cmpd="sng" algn="ctr">
                      <a:solidFill>
                        <a:srgbClr val="C0C0C0"/>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chemeClr val="accent4">
                        <a:lumMod val="60000"/>
                        <a:lumOff val="40000"/>
                      </a:schemeClr>
                    </a:solidFill>
                  </a:tcPr>
                </a:tc>
              </a:tr>
            </a:tbl>
          </a:graphicData>
        </a:graphic>
      </p:graphicFrame>
      <p:pic>
        <p:nvPicPr>
          <p:cNvPr id="12" name="Picture 11"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83869" y="2548555"/>
            <a:ext cx="785890" cy="232622"/>
          </a:xfrm>
          <a:prstGeom prst="rect">
            <a:avLst/>
          </a:prstGeom>
        </p:spPr>
      </p:pic>
      <p:pic>
        <p:nvPicPr>
          <p:cNvPr id="13" name="Picture 12"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7693" y="2003202"/>
            <a:ext cx="785890" cy="232622"/>
          </a:xfrm>
          <a:prstGeom prst="rect">
            <a:avLst/>
          </a:prstGeom>
        </p:spPr>
      </p:pic>
      <p:pic>
        <p:nvPicPr>
          <p:cNvPr id="14" name="Picture 13"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0924" y="2548555"/>
            <a:ext cx="785890" cy="232622"/>
          </a:xfrm>
          <a:prstGeom prst="rect">
            <a:avLst/>
          </a:prstGeom>
        </p:spPr>
      </p:pic>
      <p:pic>
        <p:nvPicPr>
          <p:cNvPr id="15" name="Picture 14"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5453" y="2548555"/>
            <a:ext cx="785890" cy="232622"/>
          </a:xfrm>
          <a:prstGeom prst="rect">
            <a:avLst/>
          </a:prstGeom>
        </p:spPr>
      </p:pic>
      <p:pic>
        <p:nvPicPr>
          <p:cNvPr id="16" name="Picture 15"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5453" y="3116320"/>
            <a:ext cx="785890" cy="232622"/>
          </a:xfrm>
          <a:prstGeom prst="rect">
            <a:avLst/>
          </a:prstGeom>
        </p:spPr>
      </p:pic>
      <p:pic>
        <p:nvPicPr>
          <p:cNvPr id="17" name="Picture 16"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5453" y="3646731"/>
            <a:ext cx="785890" cy="232622"/>
          </a:xfrm>
          <a:prstGeom prst="rect">
            <a:avLst/>
          </a:prstGeom>
        </p:spPr>
      </p:pic>
      <p:pic>
        <p:nvPicPr>
          <p:cNvPr id="18" name="Picture 17"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0924" y="3646731"/>
            <a:ext cx="785890" cy="232622"/>
          </a:xfrm>
          <a:prstGeom prst="rect">
            <a:avLst/>
          </a:prstGeom>
        </p:spPr>
      </p:pic>
      <p:pic>
        <p:nvPicPr>
          <p:cNvPr id="19" name="Picture 18" descr="logo_splunk_product_2color_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0924" y="1988259"/>
            <a:ext cx="785890" cy="232622"/>
          </a:xfrm>
          <a:prstGeom prst="rect">
            <a:avLst/>
          </a:prstGeom>
        </p:spPr>
      </p:pic>
      <p:sp>
        <p:nvSpPr>
          <p:cNvPr id="20"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26</a:t>
            </a:fld>
            <a:endParaRPr lang="en-US" sz="1100" dirty="0">
              <a:solidFill>
                <a:schemeClr val="accent4"/>
              </a:solidFill>
            </a:endParaRPr>
          </a:p>
        </p:txBody>
      </p:sp>
    </p:spTree>
    <p:extLst>
      <p:ext uri="{BB962C8B-B14F-4D97-AF65-F5344CB8AC3E}">
        <p14:creationId xmlns:p14="http://schemas.microsoft.com/office/powerpoint/2010/main" val="1295090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13" y="-57149"/>
            <a:ext cx="9144000" cy="839390"/>
          </a:xfrm>
        </p:spPr>
        <p:txBody>
          <a:bodyPr/>
          <a:lstStyle/>
          <a:p>
            <a:pPr>
              <a:defRPr/>
            </a:pPr>
            <a:r>
              <a:rPr lang="en-US" sz="3700" spc="0" dirty="0"/>
              <a:t>Splunk App for Enterprise </a:t>
            </a:r>
            <a:r>
              <a:rPr lang="en-US" sz="3700" spc="0" dirty="0" smtClean="0"/>
              <a:t>Security</a:t>
            </a:r>
            <a:r>
              <a:rPr lang="en-US" sz="3500" dirty="0" smtClean="0"/>
              <a:t/>
            </a:r>
            <a:br>
              <a:rPr lang="en-US" sz="3500" dirty="0" smtClean="0"/>
            </a:br>
            <a:r>
              <a:rPr lang="en-US" sz="1800" b="1" spc="0" dirty="0" smtClean="0">
                <a:solidFill>
                  <a:srgbClr val="005F86"/>
                </a:solidFill>
                <a:latin typeface="+mn-lt"/>
              </a:rPr>
              <a:t>Pre-built </a:t>
            </a:r>
            <a:r>
              <a:rPr lang="en-US" sz="1800" b="1" spc="0" dirty="0">
                <a:solidFill>
                  <a:srgbClr val="005F86"/>
                </a:solidFill>
                <a:latin typeface="+mn-lt"/>
              </a:rPr>
              <a:t>searches, alerts, reports, dashboards, workflow</a:t>
            </a:r>
          </a:p>
        </p:txBody>
      </p:sp>
      <p:sp>
        <p:nvSpPr>
          <p:cNvPr id="21" name="TextBox 20"/>
          <p:cNvSpPr txBox="1"/>
          <p:nvPr/>
        </p:nvSpPr>
        <p:spPr bwMode="gray">
          <a:xfrm>
            <a:off x="4667986" y="2544907"/>
            <a:ext cx="4173328" cy="298141"/>
          </a:xfrm>
          <a:prstGeom prst="rect">
            <a:avLst/>
          </a:prstGeom>
          <a:noFill/>
        </p:spPr>
        <p:txBody>
          <a:bodyPr lIns="51417" tIns="25709" rIns="51417" bIns="25709">
            <a:spAutoFit/>
          </a:bodyPr>
          <a:lstStyle/>
          <a:p>
            <a:pPr algn="ctr" defTabSz="514174" fontAlgn="auto">
              <a:spcBef>
                <a:spcPts val="0"/>
              </a:spcBef>
              <a:spcAft>
                <a:spcPts val="0"/>
              </a:spcAft>
              <a:defRPr/>
            </a:pPr>
            <a:r>
              <a:rPr lang="en-US" b="1" kern="0" dirty="0">
                <a:solidFill>
                  <a:sysClr val="windowText" lastClr="000000"/>
                </a:solidFill>
                <a:latin typeface="Calibri"/>
                <a:ea typeface="ヒラギノ角ゴ ProN W3" charset="-128"/>
                <a:cs typeface="+mn-cs"/>
              </a:rPr>
              <a:t>Incident </a:t>
            </a:r>
            <a:r>
              <a:rPr lang="en-US" b="1" kern="0" dirty="0" smtClean="0">
                <a:solidFill>
                  <a:sysClr val="windowText" lastClr="000000"/>
                </a:solidFill>
                <a:latin typeface="Calibri"/>
                <a:ea typeface="ヒラギノ角ゴ ProN W3" charset="-128"/>
                <a:cs typeface="+mn-cs"/>
              </a:rPr>
              <a:t>Investigations &amp; Management</a:t>
            </a:r>
            <a:endParaRPr lang="en-US" b="1" kern="0" dirty="0">
              <a:solidFill>
                <a:sysClr val="windowText" lastClr="000000"/>
              </a:solidFill>
              <a:latin typeface="Calibri"/>
              <a:ea typeface="ヒラギノ角ゴ ProN W3" charset="-128"/>
              <a:cs typeface="+mn-cs"/>
            </a:endParaRPr>
          </a:p>
        </p:txBody>
      </p:sp>
      <p:sp>
        <p:nvSpPr>
          <p:cNvPr id="22" name="TextBox 21"/>
          <p:cNvSpPr txBox="1"/>
          <p:nvPr/>
        </p:nvSpPr>
        <p:spPr bwMode="gray">
          <a:xfrm>
            <a:off x="498643" y="2535381"/>
            <a:ext cx="3649207" cy="298141"/>
          </a:xfrm>
          <a:prstGeom prst="rect">
            <a:avLst/>
          </a:prstGeom>
          <a:noFill/>
        </p:spPr>
        <p:txBody>
          <a:bodyPr lIns="51417" tIns="25709" rIns="51417" bIns="25709">
            <a:spAutoFit/>
          </a:bodyPr>
          <a:lstStyle/>
          <a:p>
            <a:pPr algn="ctr" defTabSz="514174" fontAlgn="auto">
              <a:spcBef>
                <a:spcPts val="0"/>
              </a:spcBef>
              <a:spcAft>
                <a:spcPts val="0"/>
              </a:spcAft>
              <a:defRPr/>
            </a:pPr>
            <a:r>
              <a:rPr lang="en-US" b="1" kern="0" dirty="0" smtClean="0">
                <a:solidFill>
                  <a:sysClr val="windowText" lastClr="000000"/>
                </a:solidFill>
                <a:latin typeface="Calibri"/>
                <a:ea typeface="ヒラギノ角ゴ ProN W3" charset="-128"/>
                <a:cs typeface="+mn-cs"/>
              </a:rPr>
              <a:t>Dashboards and Reports</a:t>
            </a:r>
            <a:endParaRPr lang="en-US" b="1" kern="0" dirty="0">
              <a:solidFill>
                <a:sysClr val="windowText" lastClr="000000"/>
              </a:solidFill>
              <a:latin typeface="Calibri"/>
              <a:ea typeface="ヒラギノ角ゴ ProN W3" charset="-128"/>
              <a:cs typeface="+mn-cs"/>
            </a:endParaRPr>
          </a:p>
        </p:txBody>
      </p:sp>
      <p:sp>
        <p:nvSpPr>
          <p:cNvPr id="23" name="TextBox 22"/>
          <p:cNvSpPr txBox="1"/>
          <p:nvPr/>
        </p:nvSpPr>
        <p:spPr bwMode="gray">
          <a:xfrm>
            <a:off x="-41486" y="4422419"/>
            <a:ext cx="4363512" cy="298141"/>
          </a:xfrm>
          <a:prstGeom prst="rect">
            <a:avLst/>
          </a:prstGeom>
          <a:noFill/>
        </p:spPr>
        <p:txBody>
          <a:bodyPr lIns="51417" tIns="25709" rIns="51417" bIns="25709">
            <a:spAutoFit/>
          </a:bodyPr>
          <a:lstStyle/>
          <a:p>
            <a:pPr algn="ctr" defTabSz="514174" fontAlgn="auto">
              <a:spcBef>
                <a:spcPts val="0"/>
              </a:spcBef>
              <a:spcAft>
                <a:spcPts val="0"/>
              </a:spcAft>
              <a:defRPr/>
            </a:pPr>
            <a:r>
              <a:rPr lang="en-US" b="1" kern="0" dirty="0" smtClean="0">
                <a:solidFill>
                  <a:sysClr val="windowText" lastClr="000000"/>
                </a:solidFill>
                <a:latin typeface="Calibri"/>
                <a:ea typeface="ヒラギノ角ゴ ProN W3" charset="-128"/>
                <a:cs typeface="+mn-cs"/>
              </a:rPr>
              <a:t>Statistical Outliers</a:t>
            </a:r>
            <a:endParaRPr lang="en-US" b="1" kern="0" dirty="0">
              <a:solidFill>
                <a:sysClr val="windowText" lastClr="000000"/>
              </a:solidFill>
              <a:latin typeface="Calibri"/>
              <a:ea typeface="ヒラギノ角ゴ ProN W3" charset="-128"/>
              <a:cs typeface="+mn-cs"/>
            </a:endParaRPr>
          </a:p>
        </p:txBody>
      </p:sp>
      <p:sp>
        <p:nvSpPr>
          <p:cNvPr id="24" name="TextBox 23"/>
          <p:cNvSpPr txBox="1"/>
          <p:nvPr/>
        </p:nvSpPr>
        <p:spPr bwMode="gray">
          <a:xfrm>
            <a:off x="4880765" y="4407500"/>
            <a:ext cx="3820640" cy="298141"/>
          </a:xfrm>
          <a:prstGeom prst="rect">
            <a:avLst/>
          </a:prstGeom>
          <a:noFill/>
        </p:spPr>
        <p:txBody>
          <a:bodyPr lIns="51417" tIns="25709" rIns="51417" bIns="25709">
            <a:spAutoFit/>
          </a:bodyPr>
          <a:lstStyle/>
          <a:p>
            <a:pPr algn="ctr" defTabSz="514174" fontAlgn="auto">
              <a:spcBef>
                <a:spcPts val="0"/>
              </a:spcBef>
              <a:spcAft>
                <a:spcPts val="0"/>
              </a:spcAft>
              <a:defRPr/>
            </a:pPr>
            <a:r>
              <a:rPr lang="en-US" b="1" kern="0" dirty="0" smtClean="0">
                <a:solidFill>
                  <a:sysClr val="windowText" lastClr="000000"/>
                </a:solidFill>
                <a:latin typeface="Calibri"/>
                <a:ea typeface="ヒラギノ角ゴ ProN W3" charset="-128"/>
                <a:cs typeface="+mn-cs"/>
              </a:rPr>
              <a:t>Asset and Identity Aware</a:t>
            </a:r>
            <a:endParaRPr lang="en-US" b="1" kern="0" dirty="0">
              <a:solidFill>
                <a:sysClr val="windowText" lastClr="000000"/>
              </a:solidFill>
              <a:latin typeface="Calibri"/>
              <a:ea typeface="ヒラギノ角ゴ ProN W3" charset="-128"/>
              <a:cs typeface="+mn-cs"/>
            </a:endParaRPr>
          </a:p>
        </p:txBody>
      </p:sp>
      <p:sp>
        <p:nvSpPr>
          <p:cNvPr id="18" name="Slide Number Placeholder 2"/>
          <p:cNvSpPr txBox="1">
            <a:spLocks/>
          </p:cNvSpPr>
          <p:nvPr/>
        </p:nvSpPr>
        <p:spPr bwMode="gray">
          <a:xfrm>
            <a:off x="4379585" y="4845248"/>
            <a:ext cx="385725"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19" tIns="40810" rIns="81619" bIns="40810" numCol="1" anchor="ctr" anchorCtr="0" compatLnSpc="1">
            <a:prstTxWarp prst="textNoShape">
              <a:avLst/>
            </a:prstTxWarp>
          </a:bodyPr>
          <a:lstStyle>
            <a:defPPr>
              <a:defRPr lang="en-US"/>
            </a:defPPr>
            <a:lvl1pPr algn="ctr" defTabSz="811213" rtl="0" eaLnBrk="0" fontAlgn="base" hangingPunct="0">
              <a:spcBef>
                <a:spcPct val="0"/>
              </a:spcBef>
              <a:spcAft>
                <a:spcPct val="0"/>
              </a:spcAft>
              <a:defRPr sz="3200" kern="1200">
                <a:solidFill>
                  <a:schemeClr val="tx1"/>
                </a:solidFill>
                <a:latin typeface="Arial" charset="0"/>
                <a:ea typeface="ヒラギノ角ゴ ProN W3" charset="0"/>
                <a:cs typeface="ヒラギノ角ゴ ProN W3" charset="0"/>
              </a:defRPr>
            </a:lvl1pPr>
            <a:lvl2pPr marL="742950" indent="-285750" algn="l" defTabSz="811213" rtl="0" eaLnBrk="0" fontAlgn="base" hangingPunct="0">
              <a:spcBef>
                <a:spcPct val="0"/>
              </a:spcBef>
              <a:spcAft>
                <a:spcPct val="0"/>
              </a:spcAft>
              <a:defRPr sz="3200" kern="1200">
                <a:solidFill>
                  <a:schemeClr val="tx1"/>
                </a:solidFill>
                <a:latin typeface="Arial" charset="0"/>
                <a:ea typeface="ヒラギノ角ゴ ProN W3" charset="0"/>
                <a:cs typeface="ヒラギノ角ゴ ProN W3" charset="0"/>
              </a:defRPr>
            </a:lvl2pPr>
            <a:lvl3pPr marL="1143000" indent="-228600" algn="l" defTabSz="811213" rtl="0" eaLnBrk="0" fontAlgn="base" hangingPunct="0">
              <a:spcBef>
                <a:spcPct val="0"/>
              </a:spcBef>
              <a:spcAft>
                <a:spcPct val="0"/>
              </a:spcAft>
              <a:defRPr sz="3200" kern="1200">
                <a:solidFill>
                  <a:schemeClr val="tx1"/>
                </a:solidFill>
                <a:latin typeface="Arial" charset="0"/>
                <a:ea typeface="ヒラギノ角ゴ ProN W3" charset="0"/>
                <a:cs typeface="ヒラギノ角ゴ ProN W3" charset="0"/>
              </a:defRPr>
            </a:lvl3pPr>
            <a:lvl4pPr marL="1600200" indent="-228600" algn="l" defTabSz="811213" rtl="0" eaLnBrk="0" fontAlgn="base" hangingPunct="0">
              <a:spcBef>
                <a:spcPct val="0"/>
              </a:spcBef>
              <a:spcAft>
                <a:spcPct val="0"/>
              </a:spcAft>
              <a:defRPr sz="3200" kern="1200">
                <a:solidFill>
                  <a:schemeClr val="tx1"/>
                </a:solidFill>
                <a:latin typeface="Arial" charset="0"/>
                <a:ea typeface="ヒラギノ角ゴ ProN W3" charset="0"/>
                <a:cs typeface="ヒラギノ角ゴ ProN W3" charset="0"/>
              </a:defRPr>
            </a:lvl4pPr>
            <a:lvl5pPr marL="2057400" indent="-228600" algn="l" defTabSz="811213" rtl="0" eaLnBrk="0" fontAlgn="base" hangingPunct="0">
              <a:spcBef>
                <a:spcPct val="0"/>
              </a:spcBef>
              <a:spcAft>
                <a:spcPct val="0"/>
              </a:spcAft>
              <a:defRPr sz="3200" kern="1200">
                <a:solidFill>
                  <a:schemeClr val="tx1"/>
                </a:solidFill>
                <a:latin typeface="Arial" charset="0"/>
                <a:ea typeface="ヒラギノ角ゴ ProN W3" charset="0"/>
                <a:cs typeface="ヒラギノ角ゴ ProN W3" charset="0"/>
              </a:defRPr>
            </a:lvl5pPr>
            <a:lvl6pPr marL="2514600" indent="-228600" algn="l" defTabSz="811213" rtl="0" eaLnBrk="0" fontAlgn="base" latinLnBrk="0" hangingPunct="0">
              <a:spcBef>
                <a:spcPct val="0"/>
              </a:spcBef>
              <a:spcAft>
                <a:spcPct val="0"/>
              </a:spcAft>
              <a:defRPr sz="3200" kern="1200">
                <a:solidFill>
                  <a:schemeClr val="tx1"/>
                </a:solidFill>
                <a:latin typeface="Arial" charset="0"/>
                <a:ea typeface="ヒラギノ角ゴ ProN W3" charset="0"/>
                <a:cs typeface="ヒラギノ角ゴ ProN W3" charset="0"/>
              </a:defRPr>
            </a:lvl6pPr>
            <a:lvl7pPr marL="2971800" indent="-228600" algn="l" defTabSz="811213" rtl="0" eaLnBrk="0" fontAlgn="base" latinLnBrk="0" hangingPunct="0">
              <a:spcBef>
                <a:spcPct val="0"/>
              </a:spcBef>
              <a:spcAft>
                <a:spcPct val="0"/>
              </a:spcAft>
              <a:defRPr sz="3200" kern="1200">
                <a:solidFill>
                  <a:schemeClr val="tx1"/>
                </a:solidFill>
                <a:latin typeface="Arial" charset="0"/>
                <a:ea typeface="ヒラギノ角ゴ ProN W3" charset="0"/>
                <a:cs typeface="ヒラギノ角ゴ ProN W3" charset="0"/>
              </a:defRPr>
            </a:lvl7pPr>
            <a:lvl8pPr marL="3429000" indent="-228600" algn="l" defTabSz="811213" rtl="0" eaLnBrk="0" fontAlgn="base" latinLnBrk="0" hangingPunct="0">
              <a:spcBef>
                <a:spcPct val="0"/>
              </a:spcBef>
              <a:spcAft>
                <a:spcPct val="0"/>
              </a:spcAft>
              <a:defRPr sz="3200" kern="1200">
                <a:solidFill>
                  <a:schemeClr val="tx1"/>
                </a:solidFill>
                <a:latin typeface="Arial" charset="0"/>
                <a:ea typeface="ヒラギノ角ゴ ProN W3" charset="0"/>
                <a:cs typeface="ヒラギノ角ゴ ProN W3" charset="0"/>
              </a:defRPr>
            </a:lvl8pPr>
            <a:lvl9pPr marL="3886200" indent="-228600" algn="l" defTabSz="811213" rtl="0" eaLnBrk="0" fontAlgn="base" latinLnBrk="0" hangingPunct="0">
              <a:spcBef>
                <a:spcPct val="0"/>
              </a:spcBef>
              <a:spcAft>
                <a:spcPct val="0"/>
              </a:spcAft>
              <a:defRPr sz="3200" kern="1200">
                <a:solidFill>
                  <a:schemeClr val="tx1"/>
                </a:solidFill>
                <a:latin typeface="Arial" charset="0"/>
                <a:ea typeface="ヒラギノ角ゴ ProN W3" charset="0"/>
                <a:cs typeface="ヒラギノ角ゴ ProN W3" charset="0"/>
              </a:defRPr>
            </a:lvl9pPr>
          </a:lstStyle>
          <a:p>
            <a:pPr eaLnBrk="1" hangingPunct="1"/>
            <a:fld id="{E26A4F34-C519-4D4D-8897-D7369911ED32}" type="slidenum">
              <a:rPr lang="en-US" sz="1000">
                <a:solidFill>
                  <a:schemeClr val="bg1"/>
                </a:solidFill>
              </a:rPr>
              <a:pPr eaLnBrk="1" hangingPunct="1"/>
              <a:t>27</a:t>
            </a:fld>
            <a:endParaRPr lang="en-US" sz="1000">
              <a:solidFill>
                <a:schemeClr val="bg1"/>
              </a:solidFill>
            </a:endParaRPr>
          </a:p>
        </p:txBody>
      </p:sp>
      <p:pic>
        <p:nvPicPr>
          <p:cNvPr id="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358" y="2909360"/>
            <a:ext cx="2726370" cy="1338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590" y="3002173"/>
            <a:ext cx="2791684" cy="1295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25" y="902913"/>
            <a:ext cx="2678872" cy="1470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371" y="1020985"/>
            <a:ext cx="2606096" cy="14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6772" y="894482"/>
            <a:ext cx="3419666" cy="1470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1701" y="1070666"/>
            <a:ext cx="2695860" cy="1349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97" y="2832912"/>
            <a:ext cx="2348726" cy="1506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descr="C:\Users\jgoldberg\Documents\Internal docs\ES and Security\2.4\Screenshots for Stillwell\URL length.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6315" y="2907720"/>
            <a:ext cx="2253812" cy="1477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14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Takeaways</a:t>
            </a:r>
            <a:endParaRPr lang="en-US" dirty="0"/>
          </a:p>
        </p:txBody>
      </p:sp>
      <p:sp>
        <p:nvSpPr>
          <p:cNvPr id="9" name="Content Placeholder 8"/>
          <p:cNvSpPr>
            <a:spLocks noGrp="1"/>
          </p:cNvSpPr>
          <p:nvPr>
            <p:ph idx="14"/>
          </p:nvPr>
        </p:nvSpPr>
        <p:spPr>
          <a:xfrm>
            <a:off x="2497966" y="1308204"/>
            <a:ext cx="5674858" cy="2636267"/>
          </a:xfrm>
        </p:spPr>
        <p:txBody>
          <a:bodyPr/>
          <a:lstStyle/>
          <a:p>
            <a:r>
              <a:rPr lang="en-US" sz="2400" dirty="0" smtClean="0"/>
              <a:t>SOC r</a:t>
            </a:r>
            <a:r>
              <a:rPr lang="en-US" sz="2400" dirty="0" smtClean="0">
                <a:solidFill>
                  <a:srgbClr val="000000"/>
                </a:solidFill>
              </a:rPr>
              <a:t>equi</a:t>
            </a:r>
            <a:r>
              <a:rPr lang="en-US" sz="2400" dirty="0" smtClean="0"/>
              <a:t>res investment in people, process and technology</a:t>
            </a:r>
          </a:p>
          <a:p>
            <a:r>
              <a:rPr lang="en-US" sz="2400" dirty="0" smtClean="0"/>
              <a:t>Splunk Enterprise is a security intelligence platform that can power your SOC</a:t>
            </a:r>
          </a:p>
          <a:p>
            <a:r>
              <a:rPr lang="en-US" sz="2400" dirty="0" smtClean="0"/>
              <a:t>Splunk software makes your SOC personnel and processes more efficient</a:t>
            </a:r>
            <a:endParaRPr lang="en-US" sz="2400" dirty="0"/>
          </a:p>
        </p:txBody>
      </p:sp>
      <p:sp>
        <p:nvSpPr>
          <p:cNvPr id="4" name="Slide Number Placeholder 3"/>
          <p:cNvSpPr>
            <a:spLocks noGrp="1"/>
          </p:cNvSpPr>
          <p:nvPr>
            <p:ph type="sldNum" sz="quarter" idx="15"/>
          </p:nvPr>
        </p:nvSpPr>
        <p:spPr/>
        <p:txBody>
          <a:bodyPr/>
          <a:lstStyle/>
          <a:p>
            <a:fld id="{027CC8FC-DC84-4CE8-AADD-ED05D9A2A54F}" type="slidenum">
              <a:rPr lang="en-US" smtClean="0"/>
              <a:pPr/>
              <a:t>28</a:t>
            </a:fld>
            <a:endParaRPr lang="en-US" dirty="0"/>
          </a:p>
        </p:txBody>
      </p:sp>
      <p:pic>
        <p:nvPicPr>
          <p:cNvPr id="2" name="Picture 1" descr="key-green.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8765" y="1208838"/>
            <a:ext cx="1449294" cy="749874"/>
          </a:xfrm>
          <a:prstGeom prst="rect">
            <a:avLst/>
          </a:prstGeom>
        </p:spPr>
      </p:pic>
    </p:spTree>
    <p:extLst>
      <p:ext uri="{BB962C8B-B14F-4D97-AF65-F5344CB8AC3E}">
        <p14:creationId xmlns:p14="http://schemas.microsoft.com/office/powerpoint/2010/main" val="1303267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US" dirty="0" smtClean="0">
                <a:latin typeface="Calibri" charset="0"/>
              </a:rPr>
              <a:t>Next Steps</a:t>
            </a:r>
            <a:endParaRPr lang="en-US" dirty="0">
              <a:latin typeface="Calibri" charset="0"/>
            </a:endParaRPr>
          </a:p>
        </p:txBody>
      </p:sp>
      <p:sp>
        <p:nvSpPr>
          <p:cNvPr id="17411" name="Content Placeholder 9"/>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numCol="1" anchor="t" anchorCtr="0" compatLnSpc="1">
            <a:prstTxWarp prst="textNoShape">
              <a:avLst/>
            </a:prstTxWarp>
          </a:bodyPr>
          <a:lstStyle/>
          <a:p>
            <a:pPr marL="255588" indent="-255588" defTabSz="815975" fontAlgn="base">
              <a:spcAft>
                <a:spcPct val="0"/>
              </a:spcAft>
            </a:pPr>
            <a:r>
              <a:rPr lang="en-US" dirty="0" smtClean="0">
                <a:latin typeface="Calibri" charset="0"/>
              </a:rPr>
              <a:t>Splunk Security Advisory Services</a:t>
            </a:r>
          </a:p>
          <a:p>
            <a:pPr marL="542181" lvl="1" indent="-255588" defTabSz="815975" fontAlgn="base">
              <a:spcAft>
                <a:spcPct val="0"/>
              </a:spcAft>
            </a:pPr>
            <a:r>
              <a:rPr lang="en-US" dirty="0" smtClean="0">
                <a:latin typeface="Calibri" charset="0"/>
              </a:rPr>
              <a:t>Help assess, build, implement, optimize a SOC</a:t>
            </a:r>
          </a:p>
          <a:p>
            <a:pPr marL="542181" lvl="1" indent="-255588" defTabSz="815975" fontAlgn="base">
              <a:spcAft>
                <a:spcPct val="0"/>
              </a:spcAft>
            </a:pPr>
            <a:r>
              <a:rPr lang="en-US" dirty="0" smtClean="0">
                <a:latin typeface="Calibri" charset="0"/>
              </a:rPr>
              <a:t>Includes people, process, and technology</a:t>
            </a:r>
          </a:p>
          <a:p>
            <a:pPr marL="542181" lvl="1" indent="-255588" defTabSz="815975" fontAlgn="base">
              <a:spcAft>
                <a:spcPct val="0"/>
              </a:spcAft>
            </a:pPr>
            <a:r>
              <a:rPr lang="en-US" dirty="0" smtClean="0">
                <a:latin typeface="Calibri" charset="0"/>
              </a:rPr>
              <a:t>Can include how to use Splunk within the SOC </a:t>
            </a:r>
          </a:p>
          <a:p>
            <a:pPr marL="286593" lvl="1" indent="0" defTabSz="815975" fontAlgn="base">
              <a:spcAft>
                <a:spcPct val="0"/>
              </a:spcAft>
              <a:buNone/>
            </a:pPr>
            <a:endParaRPr lang="en-US" dirty="0" smtClean="0">
              <a:latin typeface="Calibri" charset="0"/>
            </a:endParaRPr>
          </a:p>
          <a:p>
            <a:pPr marL="255588" indent="-255588" defTabSz="815975" fontAlgn="base">
              <a:spcAft>
                <a:spcPct val="0"/>
              </a:spcAft>
            </a:pPr>
            <a:r>
              <a:rPr lang="en-US" dirty="0" smtClean="0">
                <a:latin typeface="Calibri" charset="0"/>
              </a:rPr>
              <a:t>Evaluate Splunk Enterprise and the Splunk App for Enterprise Security</a:t>
            </a:r>
          </a:p>
          <a:p>
            <a:pPr marL="542181" lvl="1" indent="-255588" defTabSz="815975" fontAlgn="base">
              <a:spcAft>
                <a:spcPct val="0"/>
              </a:spcAft>
            </a:pPr>
            <a:endParaRPr lang="en-US" dirty="0">
              <a:latin typeface="Calibri" charset="0"/>
            </a:endParaRPr>
          </a:p>
        </p:txBody>
      </p:sp>
      <p:sp>
        <p:nvSpPr>
          <p:cNvPr id="17410" name="Slide Number Placeholder 5"/>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pPr defTabSz="815975" fontAlgn="base">
              <a:spcBef>
                <a:spcPct val="0"/>
              </a:spcBef>
              <a:spcAft>
                <a:spcPct val="0"/>
              </a:spcAft>
            </a:pPr>
            <a:fld id="{FD141914-7297-0948-9988-B239D61B0B95}" type="slidenum">
              <a:rPr lang="en-US" sz="1100">
                <a:solidFill>
                  <a:srgbClr val="C0C0C0"/>
                </a:solidFill>
              </a:rPr>
              <a:pPr defTabSz="815975" fontAlgn="base">
                <a:spcBef>
                  <a:spcPct val="0"/>
                </a:spcBef>
                <a:spcAft>
                  <a:spcPct val="0"/>
                </a:spcAft>
              </a:pPr>
              <a:t>29</a:t>
            </a:fld>
            <a:endParaRPr lang="en-US" sz="1100" dirty="0">
              <a:solidFill>
                <a:srgbClr val="C0C0C0"/>
              </a:solidFill>
            </a:endParaRPr>
          </a:p>
        </p:txBody>
      </p:sp>
    </p:spTree>
    <p:extLst>
      <p:ext uri="{BB962C8B-B14F-4D97-AF65-F5344CB8AC3E}">
        <p14:creationId xmlns:p14="http://schemas.microsoft.com/office/powerpoint/2010/main" val="3570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07532" y="1198729"/>
            <a:ext cx="8062618" cy="1637418"/>
          </a:xfrm>
          <a:prstGeom prst="roundRect">
            <a:avLst>
              <a:gd name="adj" fmla="val 7075"/>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a:gradFill>
                <a:gsLst>
                  <a:gs pos="0">
                    <a:srgbClr val="FFFFFF"/>
                  </a:gs>
                  <a:gs pos="100000">
                    <a:srgbClr val="FFFFFF"/>
                  </a:gs>
                </a:gsLst>
                <a:lin ang="5400000" scaled="0"/>
              </a:gradFill>
              <a:latin typeface="Segoe UI"/>
            </a:endParaRPr>
          </a:p>
        </p:txBody>
      </p:sp>
      <p:sp>
        <p:nvSpPr>
          <p:cNvPr id="5" name="Title 4"/>
          <p:cNvSpPr>
            <a:spLocks noGrp="1"/>
          </p:cNvSpPr>
          <p:nvPr>
            <p:ph type="title"/>
          </p:nvPr>
        </p:nvSpPr>
        <p:spPr/>
        <p:txBody>
          <a:bodyPr/>
          <a:lstStyle/>
          <a:p>
            <a:r>
              <a:rPr lang="en-US" dirty="0" smtClean="0"/>
              <a:t>What is a </a:t>
            </a:r>
            <a:r>
              <a:rPr lang="en-US" dirty="0">
                <a:latin typeface="Calibri" charset="0"/>
              </a:rPr>
              <a:t>Security Operations Center (SOC</a:t>
            </a:r>
            <a:r>
              <a:rPr lang="en-US" dirty="0" smtClean="0">
                <a:latin typeface="Calibri" charset="0"/>
              </a:rPr>
              <a:t>)?</a:t>
            </a:r>
            <a:endParaRPr lang="en-US" dirty="0"/>
          </a:p>
        </p:txBody>
      </p:sp>
      <p:sp>
        <p:nvSpPr>
          <p:cNvPr id="4" name="Slide Number Placeholder 3"/>
          <p:cNvSpPr>
            <a:spLocks noGrp="1"/>
          </p:cNvSpPr>
          <p:nvPr>
            <p:ph type="sldNum" sz="quarter" idx="15"/>
          </p:nvPr>
        </p:nvSpPr>
        <p:spPr/>
        <p:txBody>
          <a:bodyPr/>
          <a:lstStyle/>
          <a:p>
            <a:fld id="{027CC8FC-DC84-4CE8-AADD-ED05D9A2A54F}" type="slidenum">
              <a:rPr lang="en-US" smtClean="0"/>
              <a:pPr/>
              <a:t>3</a:t>
            </a:fld>
            <a:endParaRPr lang="en-US" dirty="0"/>
          </a:p>
        </p:txBody>
      </p:sp>
      <p:sp>
        <p:nvSpPr>
          <p:cNvPr id="6" name="Content Placeholder 9"/>
          <p:cNvSpPr txBox="1">
            <a:spLocks/>
          </p:cNvSpPr>
          <p:nvPr/>
        </p:nvSpPr>
        <p:spPr bwMode="auto">
          <a:xfrm>
            <a:off x="677656" y="3323149"/>
            <a:ext cx="7865080" cy="8880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p15="http://schemas.microsoft.com/office/powerpoint/2012/main" xmlns:p14="http://schemas.microsoft.com/office/powerpoint/2010/main" xmlns:v="urn:schemas-microsoft-com:vml" xmlns:o="urn:schemas-microsoft-com:office:office" xmlns:mc="http://schemas.openxmlformats.org/markup-compatibility/2006" xmlns:dsp="http://schemas.microsoft.com/office/drawing/2008/diagram" xmlns:dgm="http://schemas.openxmlformats.org/drawingml/2006/diagram" xmlns:c="http://schemas.openxmlformats.org/drawingml/2006/chart" val="1"/>
            </a:ext>
          </a:extLst>
        </p:spPr>
        <p:txBody>
          <a:bodyPr vert="horz" wrap="square" lIns="51426" tIns="25713" rIns="51426" bIns="25713" numCol="1" anchor="t" anchorCtr="0" compatLnSpc="1">
            <a:prstTxWarp prst="textNoShape">
              <a:avLst/>
            </a:prstTxWarp>
          </a:bodyPr>
          <a:lstStyle>
            <a:lvl1pPr marL="257129" marR="0" indent="-257129" algn="l" defTabSz="816334" rtl="0" eaLnBrk="1" fontAlgn="auto" latinLnBrk="0" hangingPunct="1">
              <a:lnSpc>
                <a:spcPct val="100000"/>
              </a:lnSpc>
              <a:spcBef>
                <a:spcPts val="675"/>
              </a:spcBef>
              <a:spcAft>
                <a:spcPts val="0"/>
              </a:spcAft>
              <a:buClrTx/>
              <a:buSzPct val="80000"/>
              <a:buFontTx/>
              <a:buBlip>
                <a:blip r:embed="rId3"/>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815975" fontAlgn="base">
              <a:spcAft>
                <a:spcPct val="0"/>
              </a:spcAft>
              <a:buNone/>
            </a:pPr>
            <a:r>
              <a:rPr lang="en-US" b="1" dirty="0" smtClean="0">
                <a:solidFill>
                  <a:srgbClr val="5F5F5F"/>
                </a:solidFill>
                <a:latin typeface="Calibri" charset="0"/>
              </a:rPr>
              <a:t>PRIMARY GOAL:  </a:t>
            </a:r>
            <a:r>
              <a:rPr lang="en-US" dirty="0">
                <a:latin typeface="Calibri" charset="0"/>
              </a:rPr>
              <a:t>R</a:t>
            </a:r>
            <a:r>
              <a:rPr lang="en-US" dirty="0" smtClean="0">
                <a:latin typeface="Calibri" charset="0"/>
              </a:rPr>
              <a:t>educe risk via improved security</a:t>
            </a:r>
            <a:endParaRPr lang="en-US" dirty="0" smtClean="0">
              <a:solidFill>
                <a:srgbClr val="FF0000"/>
              </a:solidFill>
              <a:latin typeface="Calibri" charset="0"/>
            </a:endParaRPr>
          </a:p>
          <a:p>
            <a:pPr marL="0" indent="0" defTabSz="815975" fontAlgn="base">
              <a:spcAft>
                <a:spcPct val="0"/>
              </a:spcAft>
              <a:buNone/>
            </a:pPr>
            <a:r>
              <a:rPr lang="en-US" b="1" dirty="0" smtClean="0">
                <a:solidFill>
                  <a:srgbClr val="5F5F5F"/>
                </a:solidFill>
                <a:latin typeface="Calibri" charset="0"/>
              </a:rPr>
              <a:t>SECONDARY GOALS: </a:t>
            </a:r>
            <a:r>
              <a:rPr lang="en-US" dirty="0">
                <a:latin typeface="Calibri" charset="0"/>
              </a:rPr>
              <a:t>C</a:t>
            </a:r>
            <a:r>
              <a:rPr lang="en-US" dirty="0" smtClean="0">
                <a:latin typeface="Calibri" charset="0"/>
              </a:rPr>
              <a:t>ompliance, anti-DDOS attack, fraud detection</a:t>
            </a:r>
          </a:p>
        </p:txBody>
      </p:sp>
      <p:sp>
        <p:nvSpPr>
          <p:cNvPr id="8" name="TextBox 7"/>
          <p:cNvSpPr txBox="1"/>
          <p:nvPr/>
        </p:nvSpPr>
        <p:spPr>
          <a:xfrm>
            <a:off x="2807269" y="1394199"/>
            <a:ext cx="5633714" cy="1159924"/>
          </a:xfrm>
          <a:prstGeom prst="rect">
            <a:avLst/>
          </a:prstGeom>
        </p:spPr>
        <p:txBody>
          <a:bodyPr wrap="square" lIns="51426" tIns="25713" rIns="51426" bIns="25713" rtlCol="0">
            <a:spAutoFit/>
          </a:bodyPr>
          <a:lstStyle/>
          <a:p>
            <a:r>
              <a:rPr lang="en-US" sz="2400" dirty="0">
                <a:solidFill>
                  <a:srgbClr val="5F5F5F"/>
                </a:solidFill>
              </a:rPr>
              <a:t>Centralized location(s) where key IT systems of an </a:t>
            </a:r>
            <a:r>
              <a:rPr lang="en-US" sz="2400" dirty="0" smtClean="0">
                <a:solidFill>
                  <a:srgbClr val="5F5F5F"/>
                </a:solidFill>
              </a:rPr>
              <a:t>organization are </a:t>
            </a:r>
            <a:r>
              <a:rPr lang="en-US" sz="2400" dirty="0">
                <a:solidFill>
                  <a:srgbClr val="5F5F5F"/>
                </a:solidFill>
              </a:rPr>
              <a:t>monitored, assessed and defended from cyber attacks.</a:t>
            </a:r>
          </a:p>
        </p:txBody>
      </p:sp>
      <p:grpSp>
        <p:nvGrpSpPr>
          <p:cNvPr id="11" name="Group 10"/>
          <p:cNvGrpSpPr/>
          <p:nvPr/>
        </p:nvGrpSpPr>
        <p:grpSpPr>
          <a:xfrm>
            <a:off x="759932" y="1341581"/>
            <a:ext cx="1875488" cy="1350492"/>
            <a:chOff x="769481" y="1341581"/>
            <a:chExt cx="1875488" cy="1350492"/>
          </a:xfrm>
        </p:grpSpPr>
        <p:sp>
          <p:nvSpPr>
            <p:cNvPr id="10" name="Rounded Rectangle 9"/>
            <p:cNvSpPr/>
            <p:nvPr/>
          </p:nvSpPr>
          <p:spPr>
            <a:xfrm>
              <a:off x="769481" y="1341581"/>
              <a:ext cx="1875488" cy="1350492"/>
            </a:xfrm>
            <a:prstGeom prst="roundRect">
              <a:avLst>
                <a:gd name="adj" fmla="val 7075"/>
              </a:avLst>
            </a:prstGeom>
            <a:solidFill>
              <a:schemeClr val="accent2"/>
            </a:solidFill>
            <a:ln>
              <a:no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a:gradFill>
                  <a:gsLst>
                    <a:gs pos="0">
                      <a:srgbClr val="FFFFFF"/>
                    </a:gs>
                    <a:gs pos="100000">
                      <a:srgbClr val="FFFFFF"/>
                    </a:gs>
                  </a:gsLst>
                  <a:lin ang="5400000" scaled="0"/>
                </a:gradFill>
                <a:latin typeface="Segoe UI"/>
              </a:endParaRPr>
            </a:p>
          </p:txBody>
        </p:sp>
        <p:sp>
          <p:nvSpPr>
            <p:cNvPr id="3" name="TextBox 2"/>
            <p:cNvSpPr txBox="1"/>
            <p:nvPr/>
          </p:nvSpPr>
          <p:spPr>
            <a:xfrm>
              <a:off x="909915" y="1556530"/>
              <a:ext cx="1594620" cy="951030"/>
            </a:xfrm>
            <a:prstGeom prst="rect">
              <a:avLst/>
            </a:prstGeom>
          </p:spPr>
          <p:txBody>
            <a:bodyPr wrap="square" lIns="0" tIns="0" rIns="0" bIns="0" rtlCol="0">
              <a:spAutoFit/>
            </a:bodyPr>
            <a:lstStyle/>
            <a:p>
              <a:pPr algn="ctr">
                <a:lnSpc>
                  <a:spcPct val="85000"/>
                </a:lnSpc>
              </a:pPr>
              <a:r>
                <a:rPr lang="en-US" sz="2400" b="1" dirty="0" smtClean="0">
                  <a:solidFill>
                    <a:schemeClr val="bg1"/>
                  </a:solidFill>
                </a:rPr>
                <a:t>Security</a:t>
              </a:r>
            </a:p>
            <a:p>
              <a:pPr algn="ctr">
                <a:lnSpc>
                  <a:spcPct val="85000"/>
                </a:lnSpc>
              </a:pPr>
              <a:r>
                <a:rPr lang="en-US" sz="2400" b="1" dirty="0" smtClean="0">
                  <a:solidFill>
                    <a:schemeClr val="bg1"/>
                  </a:solidFill>
                </a:rPr>
                <a:t>Operations</a:t>
              </a:r>
            </a:p>
            <a:p>
              <a:pPr algn="ctr">
                <a:lnSpc>
                  <a:spcPct val="85000"/>
                </a:lnSpc>
              </a:pPr>
              <a:r>
                <a:rPr lang="en-US" sz="2400" b="1" dirty="0" smtClean="0">
                  <a:solidFill>
                    <a:schemeClr val="bg1"/>
                  </a:solidFill>
                </a:rPr>
                <a:t>Center</a:t>
              </a:r>
            </a:p>
          </p:txBody>
        </p:sp>
      </p:grpSp>
    </p:spTree>
    <p:extLst>
      <p:ext uri="{BB962C8B-B14F-4D97-AF65-F5344CB8AC3E}">
        <p14:creationId xmlns:p14="http://schemas.microsoft.com/office/powerpoint/2010/main" val="750840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Q&amp;A</a:t>
            </a:r>
            <a:endParaRPr lang="en-US" dirty="0"/>
          </a:p>
        </p:txBody>
      </p:sp>
    </p:spTree>
    <p:extLst>
      <p:ext uri="{BB962C8B-B14F-4D97-AF65-F5344CB8AC3E}">
        <p14:creationId xmlns:p14="http://schemas.microsoft.com/office/powerpoint/2010/main" val="81295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611280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327988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Ticketing Best Practices</a:t>
            </a:r>
            <a:endParaRPr lang="en-US" sz="1800" dirty="0"/>
          </a:p>
        </p:txBody>
      </p:sp>
      <p:sp>
        <p:nvSpPr>
          <p:cNvPr id="6" name="Freeform 5"/>
          <p:cNvSpPr/>
          <p:nvPr/>
        </p:nvSpPr>
        <p:spPr>
          <a:xfrm>
            <a:off x="1135538" y="1521603"/>
            <a:ext cx="6946872" cy="671580"/>
          </a:xfrm>
          <a:custGeom>
            <a:avLst/>
            <a:gdLst>
              <a:gd name="connsiteX0" fmla="*/ 0 w 6259236"/>
              <a:gd name="connsiteY0" fmla="*/ 111932 h 671580"/>
              <a:gd name="connsiteX1" fmla="*/ 111932 w 6259236"/>
              <a:gd name="connsiteY1" fmla="*/ 0 h 671580"/>
              <a:gd name="connsiteX2" fmla="*/ 6147304 w 6259236"/>
              <a:gd name="connsiteY2" fmla="*/ 0 h 671580"/>
              <a:gd name="connsiteX3" fmla="*/ 6259236 w 6259236"/>
              <a:gd name="connsiteY3" fmla="*/ 111932 h 671580"/>
              <a:gd name="connsiteX4" fmla="*/ 6259236 w 6259236"/>
              <a:gd name="connsiteY4" fmla="*/ 559648 h 671580"/>
              <a:gd name="connsiteX5" fmla="*/ 6147304 w 6259236"/>
              <a:gd name="connsiteY5" fmla="*/ 671580 h 671580"/>
              <a:gd name="connsiteX6" fmla="*/ 111932 w 6259236"/>
              <a:gd name="connsiteY6" fmla="*/ 671580 h 671580"/>
              <a:gd name="connsiteX7" fmla="*/ 0 w 6259236"/>
              <a:gd name="connsiteY7" fmla="*/ 559648 h 671580"/>
              <a:gd name="connsiteX8" fmla="*/ 0 w 6259236"/>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9236" h="671580">
                <a:moveTo>
                  <a:pt x="0" y="111932"/>
                </a:moveTo>
                <a:cubicBezTo>
                  <a:pt x="0" y="50114"/>
                  <a:pt x="50114" y="0"/>
                  <a:pt x="111932" y="0"/>
                </a:cubicBezTo>
                <a:lnTo>
                  <a:pt x="6147304" y="0"/>
                </a:lnTo>
                <a:cubicBezTo>
                  <a:pt x="6209122" y="0"/>
                  <a:pt x="6259236" y="50114"/>
                  <a:pt x="6259236" y="111932"/>
                </a:cubicBezTo>
                <a:lnTo>
                  <a:pt x="6259236" y="559648"/>
                </a:lnTo>
                <a:cubicBezTo>
                  <a:pt x="6259236" y="621466"/>
                  <a:pt x="6209122" y="671580"/>
                  <a:pt x="6147304" y="671580"/>
                </a:cubicBezTo>
                <a:lnTo>
                  <a:pt x="111932" y="671580"/>
                </a:lnTo>
                <a:cubicBezTo>
                  <a:pt x="50114" y="671580"/>
                  <a:pt x="0" y="621466"/>
                  <a:pt x="0" y="559648"/>
                </a:cubicBezTo>
                <a:lnTo>
                  <a:pt x="0" y="111932"/>
                </a:lnTo>
                <a:close/>
              </a:path>
            </a:pathLst>
          </a:custGeom>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ctr" defTabSz="1244600">
              <a:lnSpc>
                <a:spcPct val="90000"/>
              </a:lnSpc>
              <a:spcBef>
                <a:spcPct val="0"/>
              </a:spcBef>
              <a:spcAft>
                <a:spcPct val="35000"/>
              </a:spcAft>
            </a:pPr>
            <a:r>
              <a:rPr lang="en-US" sz="2800" kern="1200" smtClean="0"/>
              <a:t>Plan Your Queues</a:t>
            </a:r>
            <a:endParaRPr lang="en-US" sz="2800" kern="1200"/>
          </a:p>
        </p:txBody>
      </p:sp>
      <p:sp>
        <p:nvSpPr>
          <p:cNvPr id="7" name="Freeform 6"/>
          <p:cNvSpPr/>
          <p:nvPr/>
        </p:nvSpPr>
        <p:spPr>
          <a:xfrm>
            <a:off x="1135538" y="2449675"/>
            <a:ext cx="6946872" cy="671580"/>
          </a:xfrm>
          <a:custGeom>
            <a:avLst/>
            <a:gdLst>
              <a:gd name="connsiteX0" fmla="*/ 0 w 6259236"/>
              <a:gd name="connsiteY0" fmla="*/ 111932 h 671580"/>
              <a:gd name="connsiteX1" fmla="*/ 111932 w 6259236"/>
              <a:gd name="connsiteY1" fmla="*/ 0 h 671580"/>
              <a:gd name="connsiteX2" fmla="*/ 6147304 w 6259236"/>
              <a:gd name="connsiteY2" fmla="*/ 0 h 671580"/>
              <a:gd name="connsiteX3" fmla="*/ 6259236 w 6259236"/>
              <a:gd name="connsiteY3" fmla="*/ 111932 h 671580"/>
              <a:gd name="connsiteX4" fmla="*/ 6259236 w 6259236"/>
              <a:gd name="connsiteY4" fmla="*/ 559648 h 671580"/>
              <a:gd name="connsiteX5" fmla="*/ 6147304 w 6259236"/>
              <a:gd name="connsiteY5" fmla="*/ 671580 h 671580"/>
              <a:gd name="connsiteX6" fmla="*/ 111932 w 6259236"/>
              <a:gd name="connsiteY6" fmla="*/ 671580 h 671580"/>
              <a:gd name="connsiteX7" fmla="*/ 0 w 6259236"/>
              <a:gd name="connsiteY7" fmla="*/ 559648 h 671580"/>
              <a:gd name="connsiteX8" fmla="*/ 0 w 6259236"/>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9236" h="671580">
                <a:moveTo>
                  <a:pt x="0" y="111932"/>
                </a:moveTo>
                <a:cubicBezTo>
                  <a:pt x="0" y="50114"/>
                  <a:pt x="50114" y="0"/>
                  <a:pt x="111932" y="0"/>
                </a:cubicBezTo>
                <a:lnTo>
                  <a:pt x="6147304" y="0"/>
                </a:lnTo>
                <a:cubicBezTo>
                  <a:pt x="6209122" y="0"/>
                  <a:pt x="6259236" y="50114"/>
                  <a:pt x="6259236" y="111932"/>
                </a:cubicBezTo>
                <a:lnTo>
                  <a:pt x="6259236" y="559648"/>
                </a:lnTo>
                <a:cubicBezTo>
                  <a:pt x="6259236" y="621466"/>
                  <a:pt x="6209122" y="671580"/>
                  <a:pt x="6147304" y="671580"/>
                </a:cubicBezTo>
                <a:lnTo>
                  <a:pt x="111932" y="671580"/>
                </a:lnTo>
                <a:cubicBezTo>
                  <a:pt x="50114" y="671580"/>
                  <a:pt x="0" y="621466"/>
                  <a:pt x="0" y="559648"/>
                </a:cubicBezTo>
                <a:lnTo>
                  <a:pt x="0" y="111932"/>
                </a:lnTo>
                <a:close/>
              </a:path>
            </a:pathLst>
          </a:custGeom>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ctr" defTabSz="1244600">
              <a:lnSpc>
                <a:spcPct val="90000"/>
              </a:lnSpc>
              <a:spcBef>
                <a:spcPct val="0"/>
              </a:spcBef>
              <a:spcAft>
                <a:spcPct val="35000"/>
              </a:spcAft>
            </a:pPr>
            <a:r>
              <a:rPr lang="en-US" sz="2800" kern="1200" dirty="0" smtClean="0"/>
              <a:t>Think of Automating Escalations</a:t>
            </a:r>
          </a:p>
        </p:txBody>
      </p:sp>
      <p:sp>
        <p:nvSpPr>
          <p:cNvPr id="8" name="Freeform 7"/>
          <p:cNvSpPr/>
          <p:nvPr/>
        </p:nvSpPr>
        <p:spPr>
          <a:xfrm>
            <a:off x="1135538" y="3423331"/>
            <a:ext cx="6946872" cy="671580"/>
          </a:xfrm>
          <a:custGeom>
            <a:avLst/>
            <a:gdLst>
              <a:gd name="connsiteX0" fmla="*/ 0 w 6259236"/>
              <a:gd name="connsiteY0" fmla="*/ 111932 h 671580"/>
              <a:gd name="connsiteX1" fmla="*/ 111932 w 6259236"/>
              <a:gd name="connsiteY1" fmla="*/ 0 h 671580"/>
              <a:gd name="connsiteX2" fmla="*/ 6147304 w 6259236"/>
              <a:gd name="connsiteY2" fmla="*/ 0 h 671580"/>
              <a:gd name="connsiteX3" fmla="*/ 6259236 w 6259236"/>
              <a:gd name="connsiteY3" fmla="*/ 111932 h 671580"/>
              <a:gd name="connsiteX4" fmla="*/ 6259236 w 6259236"/>
              <a:gd name="connsiteY4" fmla="*/ 559648 h 671580"/>
              <a:gd name="connsiteX5" fmla="*/ 6147304 w 6259236"/>
              <a:gd name="connsiteY5" fmla="*/ 671580 h 671580"/>
              <a:gd name="connsiteX6" fmla="*/ 111932 w 6259236"/>
              <a:gd name="connsiteY6" fmla="*/ 671580 h 671580"/>
              <a:gd name="connsiteX7" fmla="*/ 0 w 6259236"/>
              <a:gd name="connsiteY7" fmla="*/ 559648 h 671580"/>
              <a:gd name="connsiteX8" fmla="*/ 0 w 6259236"/>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9236" h="671580">
                <a:moveTo>
                  <a:pt x="0" y="111932"/>
                </a:moveTo>
                <a:cubicBezTo>
                  <a:pt x="0" y="50114"/>
                  <a:pt x="50114" y="0"/>
                  <a:pt x="111932" y="0"/>
                </a:cubicBezTo>
                <a:lnTo>
                  <a:pt x="6147304" y="0"/>
                </a:lnTo>
                <a:cubicBezTo>
                  <a:pt x="6209122" y="0"/>
                  <a:pt x="6259236" y="50114"/>
                  <a:pt x="6259236" y="111932"/>
                </a:cubicBezTo>
                <a:lnTo>
                  <a:pt x="6259236" y="559648"/>
                </a:lnTo>
                <a:cubicBezTo>
                  <a:pt x="6259236" y="621466"/>
                  <a:pt x="6209122" y="671580"/>
                  <a:pt x="6147304" y="671580"/>
                </a:cubicBezTo>
                <a:lnTo>
                  <a:pt x="111932" y="671580"/>
                </a:lnTo>
                <a:cubicBezTo>
                  <a:pt x="50114" y="671580"/>
                  <a:pt x="0" y="621466"/>
                  <a:pt x="0" y="559648"/>
                </a:cubicBezTo>
                <a:lnTo>
                  <a:pt x="0" y="111932"/>
                </a:lnTo>
                <a:close/>
              </a:path>
            </a:pathLst>
          </a:custGeom>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lvl="0" algn="ctr" defTabSz="1244600">
              <a:lnSpc>
                <a:spcPct val="90000"/>
              </a:lnSpc>
              <a:spcBef>
                <a:spcPct val="0"/>
              </a:spcBef>
              <a:spcAft>
                <a:spcPct val="35000"/>
              </a:spcAft>
            </a:pPr>
            <a:r>
              <a:rPr lang="en-US" sz="2800" kern="1200" dirty="0" smtClean="0"/>
              <a:t>Attack/Incident Reports Are Your Receipt</a:t>
            </a:r>
          </a:p>
        </p:txBody>
      </p:sp>
      <p:sp>
        <p:nvSpPr>
          <p:cNvPr id="4"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33</a:t>
            </a:fld>
            <a:endParaRPr lang="en-US" sz="1100" dirty="0">
              <a:solidFill>
                <a:schemeClr val="accent4"/>
              </a:solidFill>
            </a:endParaRPr>
          </a:p>
        </p:txBody>
      </p:sp>
    </p:spTree>
    <p:extLst>
      <p:ext uri="{BB962C8B-B14F-4D97-AF65-F5344CB8AC3E}">
        <p14:creationId xmlns:p14="http://schemas.microsoft.com/office/powerpoint/2010/main" val="2809340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MSSP Model</a:t>
            </a:r>
            <a:endParaRPr lang="en-US" dirty="0"/>
          </a:p>
        </p:txBody>
      </p:sp>
      <p:sp>
        <p:nvSpPr>
          <p:cNvPr id="5" name="Right Arrow 4"/>
          <p:cNvSpPr/>
          <p:nvPr/>
        </p:nvSpPr>
        <p:spPr>
          <a:xfrm flipH="1">
            <a:off x="163562" y="745503"/>
            <a:ext cx="3838461" cy="941577"/>
          </a:xfrm>
          <a:prstGeom prst="rightArrow">
            <a:avLst/>
          </a:prstGeom>
        </p:spPr>
        <p:style>
          <a:lnRef idx="1">
            <a:schemeClr val="accent1"/>
          </a:lnRef>
          <a:fillRef idx="3">
            <a:schemeClr val="accent1"/>
          </a:fillRef>
          <a:effectRef idx="2">
            <a:schemeClr val="accent1"/>
          </a:effectRef>
          <a:fontRef idx="minor">
            <a:schemeClr val="lt1"/>
          </a:fontRef>
        </p:style>
        <p:txBody>
          <a:bodyPr lIns="51426" tIns="25713" rIns="51426" bIns="25713" rtlCol="0" anchor="ctr"/>
          <a:lstStyle/>
          <a:p>
            <a:pPr algn="ctr"/>
            <a:r>
              <a:rPr lang="en-US" sz="2400" b="1" dirty="0" smtClean="0"/>
              <a:t>PROS</a:t>
            </a:r>
            <a:endParaRPr lang="en-US" sz="2400" b="1" dirty="0"/>
          </a:p>
        </p:txBody>
      </p:sp>
      <p:sp>
        <p:nvSpPr>
          <p:cNvPr id="9" name="Left Arrow 8"/>
          <p:cNvSpPr/>
          <p:nvPr/>
        </p:nvSpPr>
        <p:spPr>
          <a:xfrm flipH="1">
            <a:off x="4833882" y="734680"/>
            <a:ext cx="4140784" cy="941261"/>
          </a:xfrm>
          <a:prstGeom prst="leftArrow">
            <a:avLst/>
          </a:prstGeom>
        </p:spPr>
        <p:style>
          <a:lnRef idx="1">
            <a:schemeClr val="accent2"/>
          </a:lnRef>
          <a:fillRef idx="3">
            <a:schemeClr val="accent2"/>
          </a:fillRef>
          <a:effectRef idx="2">
            <a:schemeClr val="accent2"/>
          </a:effectRef>
          <a:fontRef idx="minor">
            <a:schemeClr val="lt1"/>
          </a:fontRef>
        </p:style>
        <p:txBody>
          <a:bodyPr lIns="51426" tIns="25713" rIns="51426" bIns="25713" rtlCol="0" anchor="ctr"/>
          <a:lstStyle/>
          <a:p>
            <a:pPr algn="ctr"/>
            <a:r>
              <a:rPr lang="en-US" sz="2400" b="1" dirty="0" smtClean="0"/>
              <a:t>CONS</a:t>
            </a:r>
            <a:endParaRPr lang="en-US" sz="2400" b="1" dirty="0"/>
          </a:p>
        </p:txBody>
      </p:sp>
      <p:sp>
        <p:nvSpPr>
          <p:cNvPr id="6" name="Freeform 5"/>
          <p:cNvSpPr/>
          <p:nvPr/>
        </p:nvSpPr>
        <p:spPr>
          <a:xfrm>
            <a:off x="632371" y="1708949"/>
            <a:ext cx="3369652" cy="792387"/>
          </a:xfrm>
          <a:custGeom>
            <a:avLst/>
            <a:gdLst>
              <a:gd name="connsiteX0" fmla="*/ 0 w 3369652"/>
              <a:gd name="connsiteY0" fmla="*/ 0 h 792385"/>
              <a:gd name="connsiteX1" fmla="*/ 2973460 w 3369652"/>
              <a:gd name="connsiteY1" fmla="*/ 0 h 792385"/>
              <a:gd name="connsiteX2" fmla="*/ 3369652 w 3369652"/>
              <a:gd name="connsiteY2" fmla="*/ 396193 h 792385"/>
              <a:gd name="connsiteX3" fmla="*/ 2973460 w 3369652"/>
              <a:gd name="connsiteY3" fmla="*/ 792385 h 792385"/>
              <a:gd name="connsiteX4" fmla="*/ 0 w 3369652"/>
              <a:gd name="connsiteY4" fmla="*/ 792385 h 792385"/>
              <a:gd name="connsiteX5" fmla="*/ 0 w 3369652"/>
              <a:gd name="connsiteY5" fmla="*/ 0 h 79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652" h="792385">
                <a:moveTo>
                  <a:pt x="3369652" y="792384"/>
                </a:moveTo>
                <a:lnTo>
                  <a:pt x="396192" y="792384"/>
                </a:lnTo>
                <a:lnTo>
                  <a:pt x="0" y="396192"/>
                </a:lnTo>
                <a:lnTo>
                  <a:pt x="396192" y="1"/>
                </a:lnTo>
                <a:lnTo>
                  <a:pt x="3369652" y="1"/>
                </a:lnTo>
                <a:lnTo>
                  <a:pt x="3369652" y="792384"/>
                </a:lnTo>
                <a:close/>
              </a:path>
            </a:pathLst>
          </a:custGeom>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1005840" tIns="91440" rIns="91440" bIns="91440" numCol="1" spcCol="1270" anchor="ctr" anchorCtr="0">
            <a:noAutofit/>
          </a:bodyPr>
          <a:lstStyle/>
          <a:p>
            <a:pPr lvl="0" algn="ctr" defTabSz="977900">
              <a:lnSpc>
                <a:spcPct val="90000"/>
              </a:lnSpc>
              <a:spcBef>
                <a:spcPct val="0"/>
              </a:spcBef>
              <a:spcAft>
                <a:spcPct val="35000"/>
              </a:spcAft>
            </a:pPr>
            <a:r>
              <a:rPr lang="en-US" sz="1800" kern="1200" dirty="0" smtClean="0"/>
              <a:t>Around the Clock</a:t>
            </a:r>
            <a:endParaRPr lang="en-US" sz="1800" kern="1200" dirty="0"/>
          </a:p>
        </p:txBody>
      </p:sp>
      <p:sp>
        <p:nvSpPr>
          <p:cNvPr id="10" name="Oval 9"/>
          <p:cNvSpPr/>
          <p:nvPr/>
        </p:nvSpPr>
        <p:spPr>
          <a:xfrm>
            <a:off x="1054146" y="1888662"/>
            <a:ext cx="432962" cy="432962"/>
          </a:xfrm>
          <a:prstGeom prst="ellipse">
            <a:avLst/>
          </a:prstGeom>
          <a:blipFill>
            <a:blip r:embed="rId3" cstate="email">
              <a:extLst>
                <a:ext uri="{28A0092B-C50C-407E-A947-70E740481C1C}">
                  <a14:useLocalDpi xmlns:a14="http://schemas.microsoft.com/office/drawing/2010/main" val="0"/>
                </a:ext>
              </a:extLst>
            </a:blip>
            <a:srcRect/>
            <a:stretch>
              <a:fillRect l="-13000" r="-13000"/>
            </a:stretch>
          </a:blipFill>
          <a:effectLst/>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632371" y="2737866"/>
            <a:ext cx="3369652" cy="792386"/>
          </a:xfrm>
          <a:custGeom>
            <a:avLst/>
            <a:gdLst>
              <a:gd name="connsiteX0" fmla="*/ 0 w 3369652"/>
              <a:gd name="connsiteY0" fmla="*/ 0 h 792385"/>
              <a:gd name="connsiteX1" fmla="*/ 2973460 w 3369652"/>
              <a:gd name="connsiteY1" fmla="*/ 0 h 792385"/>
              <a:gd name="connsiteX2" fmla="*/ 3369652 w 3369652"/>
              <a:gd name="connsiteY2" fmla="*/ 396193 h 792385"/>
              <a:gd name="connsiteX3" fmla="*/ 2973460 w 3369652"/>
              <a:gd name="connsiteY3" fmla="*/ 792385 h 792385"/>
              <a:gd name="connsiteX4" fmla="*/ 0 w 3369652"/>
              <a:gd name="connsiteY4" fmla="*/ 792385 h 792385"/>
              <a:gd name="connsiteX5" fmla="*/ 0 w 3369652"/>
              <a:gd name="connsiteY5" fmla="*/ 0 h 79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652" h="792385">
                <a:moveTo>
                  <a:pt x="3369652" y="792384"/>
                </a:moveTo>
                <a:lnTo>
                  <a:pt x="396192" y="792384"/>
                </a:lnTo>
                <a:lnTo>
                  <a:pt x="0" y="396192"/>
                </a:lnTo>
                <a:lnTo>
                  <a:pt x="396192" y="1"/>
                </a:lnTo>
                <a:lnTo>
                  <a:pt x="3369652" y="1"/>
                </a:lnTo>
                <a:lnTo>
                  <a:pt x="3369652" y="792384"/>
                </a:lnTo>
                <a:close/>
              </a:path>
            </a:pathLst>
          </a:custGeom>
        </p:spPr>
        <p:style>
          <a:lnRef idx="0">
            <a:schemeClr val="lt1">
              <a:hueOff val="0"/>
              <a:satOff val="0"/>
              <a:lumOff val="0"/>
              <a:alphaOff val="0"/>
            </a:schemeClr>
          </a:lnRef>
          <a:fillRef idx="3">
            <a:schemeClr val="accent1">
              <a:shade val="80000"/>
              <a:hueOff val="0"/>
              <a:satOff val="0"/>
              <a:lumOff val="15772"/>
              <a:alphaOff val="0"/>
            </a:schemeClr>
          </a:fillRef>
          <a:effectRef idx="2">
            <a:schemeClr val="accent1">
              <a:shade val="80000"/>
              <a:hueOff val="0"/>
              <a:satOff val="0"/>
              <a:lumOff val="15772"/>
              <a:alphaOff val="0"/>
            </a:schemeClr>
          </a:effectRef>
          <a:fontRef idx="minor">
            <a:schemeClr val="lt1"/>
          </a:fontRef>
        </p:style>
        <p:txBody>
          <a:bodyPr spcFirstLastPara="0" vert="horz" wrap="square" lIns="1005840" tIns="91440" rIns="91440" bIns="91440" numCol="1" spcCol="1270" anchor="ctr" anchorCtr="0">
            <a:noAutofit/>
          </a:bodyPr>
          <a:lstStyle/>
          <a:p>
            <a:pPr lvl="0" algn="ctr" defTabSz="977900">
              <a:lnSpc>
                <a:spcPct val="90000"/>
              </a:lnSpc>
              <a:spcBef>
                <a:spcPct val="0"/>
              </a:spcBef>
              <a:spcAft>
                <a:spcPct val="35000"/>
              </a:spcAft>
            </a:pPr>
            <a:r>
              <a:rPr lang="en-US" sz="1800" kern="1200" dirty="0" smtClean="0"/>
              <a:t>Higher Visibility of the Threat Landscape</a:t>
            </a:r>
            <a:endParaRPr lang="en-US" sz="1800" kern="1200" dirty="0"/>
          </a:p>
        </p:txBody>
      </p:sp>
      <p:sp>
        <p:nvSpPr>
          <p:cNvPr id="12" name="Oval 11"/>
          <p:cNvSpPr/>
          <p:nvPr/>
        </p:nvSpPr>
        <p:spPr>
          <a:xfrm>
            <a:off x="1054146" y="2917579"/>
            <a:ext cx="432962" cy="432962"/>
          </a:xfrm>
          <a:prstGeom prst="ellipse">
            <a:avLst/>
          </a:prstGeom>
          <a:blipFill>
            <a:blip r:embed="rId4" cstate="email">
              <a:extLst>
                <a:ext uri="{28A0092B-C50C-407E-A947-70E740481C1C}">
                  <a14:useLocalDpi xmlns:a14="http://schemas.microsoft.com/office/drawing/2010/main" val="0"/>
                </a:ext>
              </a:extLst>
            </a:blip>
            <a:srcRect/>
            <a:stretch>
              <a:fillRect t="-1000" b="-1000"/>
            </a:stretch>
          </a:blipFill>
          <a:effectLst/>
        </p:spPr>
        <p:style>
          <a:lnRef idx="0">
            <a:schemeClr val="lt1">
              <a:hueOff val="0"/>
              <a:satOff val="0"/>
              <a:lumOff val="0"/>
              <a:alphaOff val="0"/>
            </a:schemeClr>
          </a:lnRef>
          <a:fillRef idx="1">
            <a:scrgbClr r="0" g="0" b="0"/>
          </a:fillRef>
          <a:effectRef idx="2">
            <a:schemeClr val="accent1">
              <a:tint val="50000"/>
              <a:hueOff val="0"/>
              <a:satOff val="0"/>
              <a:lumOff val="7292"/>
              <a:alphaOff val="0"/>
            </a:schemeClr>
          </a:effectRef>
          <a:fontRef idx="minor">
            <a:schemeClr val="lt1">
              <a:hueOff val="0"/>
              <a:satOff val="0"/>
              <a:lumOff val="0"/>
              <a:alphaOff val="0"/>
            </a:schemeClr>
          </a:fontRef>
        </p:style>
      </p:sp>
      <p:sp>
        <p:nvSpPr>
          <p:cNvPr id="13" name="Freeform 12"/>
          <p:cNvSpPr/>
          <p:nvPr/>
        </p:nvSpPr>
        <p:spPr>
          <a:xfrm>
            <a:off x="632371" y="3766784"/>
            <a:ext cx="3369652" cy="792386"/>
          </a:xfrm>
          <a:custGeom>
            <a:avLst/>
            <a:gdLst>
              <a:gd name="connsiteX0" fmla="*/ 0 w 3369652"/>
              <a:gd name="connsiteY0" fmla="*/ 0 h 792385"/>
              <a:gd name="connsiteX1" fmla="*/ 2973460 w 3369652"/>
              <a:gd name="connsiteY1" fmla="*/ 0 h 792385"/>
              <a:gd name="connsiteX2" fmla="*/ 3369652 w 3369652"/>
              <a:gd name="connsiteY2" fmla="*/ 396193 h 792385"/>
              <a:gd name="connsiteX3" fmla="*/ 2973460 w 3369652"/>
              <a:gd name="connsiteY3" fmla="*/ 792385 h 792385"/>
              <a:gd name="connsiteX4" fmla="*/ 0 w 3369652"/>
              <a:gd name="connsiteY4" fmla="*/ 792385 h 792385"/>
              <a:gd name="connsiteX5" fmla="*/ 0 w 3369652"/>
              <a:gd name="connsiteY5" fmla="*/ 0 h 79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652" h="792385">
                <a:moveTo>
                  <a:pt x="3369652" y="792384"/>
                </a:moveTo>
                <a:lnTo>
                  <a:pt x="396192" y="792384"/>
                </a:lnTo>
                <a:lnTo>
                  <a:pt x="0" y="396192"/>
                </a:lnTo>
                <a:lnTo>
                  <a:pt x="396192" y="1"/>
                </a:lnTo>
                <a:lnTo>
                  <a:pt x="3369652" y="1"/>
                </a:lnTo>
                <a:lnTo>
                  <a:pt x="3369652" y="792384"/>
                </a:lnTo>
                <a:close/>
              </a:path>
            </a:pathLst>
          </a:custGeom>
        </p:spPr>
        <p:style>
          <a:lnRef idx="0">
            <a:schemeClr val="lt1">
              <a:hueOff val="0"/>
              <a:satOff val="0"/>
              <a:lumOff val="0"/>
              <a:alphaOff val="0"/>
            </a:schemeClr>
          </a:lnRef>
          <a:fillRef idx="3">
            <a:schemeClr val="accent1">
              <a:shade val="80000"/>
              <a:hueOff val="0"/>
              <a:satOff val="0"/>
              <a:lumOff val="31545"/>
              <a:alphaOff val="0"/>
            </a:schemeClr>
          </a:fillRef>
          <a:effectRef idx="2">
            <a:schemeClr val="accent1">
              <a:shade val="80000"/>
              <a:hueOff val="0"/>
              <a:satOff val="0"/>
              <a:lumOff val="31545"/>
              <a:alphaOff val="0"/>
            </a:schemeClr>
          </a:effectRef>
          <a:fontRef idx="minor">
            <a:schemeClr val="lt1"/>
          </a:fontRef>
        </p:style>
        <p:txBody>
          <a:bodyPr spcFirstLastPara="0" vert="horz" wrap="square" lIns="1005840" tIns="91440" rIns="91440" bIns="91440" numCol="1" spcCol="1270" anchor="ctr" anchorCtr="0">
            <a:noAutofit/>
          </a:bodyPr>
          <a:lstStyle/>
          <a:p>
            <a:pPr lvl="0" algn="ctr" defTabSz="977900">
              <a:lnSpc>
                <a:spcPct val="90000"/>
              </a:lnSpc>
              <a:spcBef>
                <a:spcPct val="0"/>
              </a:spcBef>
              <a:spcAft>
                <a:spcPct val="35000"/>
              </a:spcAft>
            </a:pPr>
            <a:r>
              <a:rPr lang="en-US" sz="1800" kern="1200" dirty="0" smtClean="0"/>
              <a:t>Dedicated Specialties</a:t>
            </a:r>
            <a:endParaRPr lang="en-US" sz="1800" kern="1200" dirty="0"/>
          </a:p>
        </p:txBody>
      </p:sp>
      <p:sp>
        <p:nvSpPr>
          <p:cNvPr id="14" name="Oval 13"/>
          <p:cNvSpPr/>
          <p:nvPr/>
        </p:nvSpPr>
        <p:spPr>
          <a:xfrm>
            <a:off x="1057231" y="3966535"/>
            <a:ext cx="360326" cy="392886"/>
          </a:xfrm>
          <a:prstGeom prst="ellipse">
            <a:avLst/>
          </a:prstGeom>
          <a:blipFill>
            <a:blip r:embed="rId5" cstate="email">
              <a:extLst>
                <a:ext uri="{28A0092B-C50C-407E-A947-70E740481C1C}">
                  <a14:useLocalDpi xmlns:a14="http://schemas.microsoft.com/office/drawing/2010/main" val="0"/>
                </a:ext>
              </a:extLst>
            </a:blip>
            <a:srcRect/>
            <a:stretch>
              <a:fillRect l="-5000" r="-5000"/>
            </a:stretch>
          </a:blipFill>
          <a:effectLst/>
        </p:spPr>
        <p:style>
          <a:lnRef idx="0">
            <a:schemeClr val="lt1">
              <a:hueOff val="0"/>
              <a:satOff val="0"/>
              <a:lumOff val="0"/>
              <a:alphaOff val="0"/>
            </a:schemeClr>
          </a:lnRef>
          <a:fillRef idx="1">
            <a:scrgbClr r="0" g="0" b="0"/>
          </a:fillRef>
          <a:effectRef idx="2">
            <a:schemeClr val="accent1">
              <a:tint val="50000"/>
              <a:hueOff val="0"/>
              <a:satOff val="0"/>
              <a:lumOff val="14584"/>
              <a:alphaOff val="0"/>
            </a:schemeClr>
          </a:effectRef>
          <a:fontRef idx="minor">
            <a:schemeClr val="lt1">
              <a:hueOff val="0"/>
              <a:satOff val="0"/>
              <a:lumOff val="0"/>
              <a:alphaOff val="0"/>
            </a:schemeClr>
          </a:fontRef>
        </p:style>
      </p:sp>
      <p:sp>
        <p:nvSpPr>
          <p:cNvPr id="16" name="Freeform 15"/>
          <p:cNvSpPr/>
          <p:nvPr/>
        </p:nvSpPr>
        <p:spPr>
          <a:xfrm>
            <a:off x="4863303" y="1718916"/>
            <a:ext cx="3668492" cy="792385"/>
          </a:xfrm>
          <a:custGeom>
            <a:avLst/>
            <a:gdLst>
              <a:gd name="connsiteX0" fmla="*/ 0 w 3369652"/>
              <a:gd name="connsiteY0" fmla="*/ 0 h 792385"/>
              <a:gd name="connsiteX1" fmla="*/ 2973460 w 3369652"/>
              <a:gd name="connsiteY1" fmla="*/ 0 h 792385"/>
              <a:gd name="connsiteX2" fmla="*/ 3369652 w 3369652"/>
              <a:gd name="connsiteY2" fmla="*/ 396193 h 792385"/>
              <a:gd name="connsiteX3" fmla="*/ 2973460 w 3369652"/>
              <a:gd name="connsiteY3" fmla="*/ 792385 h 792385"/>
              <a:gd name="connsiteX4" fmla="*/ 0 w 3369652"/>
              <a:gd name="connsiteY4" fmla="*/ 792385 h 792385"/>
              <a:gd name="connsiteX5" fmla="*/ 0 w 3369652"/>
              <a:gd name="connsiteY5" fmla="*/ 0 h 79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652" h="792385">
                <a:moveTo>
                  <a:pt x="0" y="0"/>
                </a:moveTo>
                <a:lnTo>
                  <a:pt x="2973460" y="0"/>
                </a:lnTo>
                <a:lnTo>
                  <a:pt x="3369652" y="396193"/>
                </a:lnTo>
                <a:lnTo>
                  <a:pt x="2973460" y="792385"/>
                </a:lnTo>
                <a:lnTo>
                  <a:pt x="0" y="792385"/>
                </a:lnTo>
                <a:lnTo>
                  <a:pt x="0" y="0"/>
                </a:lnTo>
                <a:close/>
              </a:path>
            </a:pathLst>
          </a:custGeom>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91440" tIns="0" rIns="914400" bIns="0" numCol="1" spcCol="1270" anchor="ctr" anchorCtr="0">
            <a:noAutofit/>
          </a:bodyPr>
          <a:lstStyle/>
          <a:p>
            <a:pPr lvl="0" algn="ctr" defTabSz="711200">
              <a:lnSpc>
                <a:spcPct val="90000"/>
              </a:lnSpc>
              <a:spcBef>
                <a:spcPct val="0"/>
              </a:spcBef>
              <a:spcAft>
                <a:spcPct val="35000"/>
              </a:spcAft>
            </a:pPr>
            <a:r>
              <a:rPr lang="en-US" sz="1800" kern="1200" dirty="0" smtClean="0"/>
              <a:t>Lacks Agility</a:t>
            </a:r>
            <a:endParaRPr lang="en-US" sz="1800" kern="1200" dirty="0"/>
          </a:p>
        </p:txBody>
      </p:sp>
      <p:sp>
        <p:nvSpPr>
          <p:cNvPr id="17" name="Oval 16"/>
          <p:cNvSpPr/>
          <p:nvPr/>
        </p:nvSpPr>
        <p:spPr>
          <a:xfrm>
            <a:off x="7541040" y="1898628"/>
            <a:ext cx="432962" cy="432962"/>
          </a:xfrm>
          <a:prstGeom prst="ellipse">
            <a:avLst/>
          </a:prstGeom>
          <a:blipFill>
            <a:blip r:embed="rId6" cstate="email">
              <a:extLst>
                <a:ext uri="{28A0092B-C50C-407E-A947-70E740481C1C}">
                  <a14:useLocalDpi xmlns:a14="http://schemas.microsoft.com/office/drawing/2010/main" val="0"/>
                </a:ext>
              </a:extLst>
            </a:blip>
            <a:srcRect/>
            <a:stretch>
              <a:fillRect/>
            </a:stretch>
          </a:blipFill>
          <a:effectLst/>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4863303" y="2747833"/>
            <a:ext cx="3668492" cy="792385"/>
          </a:xfrm>
          <a:custGeom>
            <a:avLst/>
            <a:gdLst>
              <a:gd name="connsiteX0" fmla="*/ 0 w 3369652"/>
              <a:gd name="connsiteY0" fmla="*/ 0 h 792385"/>
              <a:gd name="connsiteX1" fmla="*/ 2973460 w 3369652"/>
              <a:gd name="connsiteY1" fmla="*/ 0 h 792385"/>
              <a:gd name="connsiteX2" fmla="*/ 3369652 w 3369652"/>
              <a:gd name="connsiteY2" fmla="*/ 396193 h 792385"/>
              <a:gd name="connsiteX3" fmla="*/ 2973460 w 3369652"/>
              <a:gd name="connsiteY3" fmla="*/ 792385 h 792385"/>
              <a:gd name="connsiteX4" fmla="*/ 0 w 3369652"/>
              <a:gd name="connsiteY4" fmla="*/ 792385 h 792385"/>
              <a:gd name="connsiteX5" fmla="*/ 0 w 3369652"/>
              <a:gd name="connsiteY5" fmla="*/ 0 h 79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652" h="792385">
                <a:moveTo>
                  <a:pt x="0" y="0"/>
                </a:moveTo>
                <a:lnTo>
                  <a:pt x="2973460" y="0"/>
                </a:lnTo>
                <a:lnTo>
                  <a:pt x="3369652" y="396193"/>
                </a:lnTo>
                <a:lnTo>
                  <a:pt x="2973460" y="792385"/>
                </a:lnTo>
                <a:lnTo>
                  <a:pt x="0" y="792385"/>
                </a:lnTo>
                <a:lnTo>
                  <a:pt x="0" y="0"/>
                </a:lnTo>
                <a:close/>
              </a:path>
            </a:pathLst>
          </a:custGeom>
        </p:spPr>
        <p:style>
          <a:lnRef idx="0">
            <a:schemeClr val="lt1">
              <a:hueOff val="0"/>
              <a:satOff val="0"/>
              <a:lumOff val="0"/>
              <a:alphaOff val="0"/>
            </a:schemeClr>
          </a:lnRef>
          <a:fillRef idx="3">
            <a:schemeClr val="accent2">
              <a:shade val="80000"/>
              <a:hueOff val="274518"/>
              <a:satOff val="-16166"/>
              <a:lumOff val="17611"/>
              <a:alphaOff val="0"/>
            </a:schemeClr>
          </a:fillRef>
          <a:effectRef idx="2">
            <a:schemeClr val="accent2">
              <a:shade val="80000"/>
              <a:hueOff val="274518"/>
              <a:satOff val="-16166"/>
              <a:lumOff val="17611"/>
              <a:alphaOff val="0"/>
            </a:schemeClr>
          </a:effectRef>
          <a:fontRef idx="minor">
            <a:schemeClr val="lt1"/>
          </a:fontRef>
        </p:style>
        <p:txBody>
          <a:bodyPr spcFirstLastPara="0" vert="horz" wrap="square" lIns="91440" tIns="0" rIns="914400" bIns="0" numCol="1" spcCol="1270" anchor="ctr" anchorCtr="0">
            <a:noAutofit/>
          </a:bodyPr>
          <a:lstStyle/>
          <a:p>
            <a:pPr lvl="0" algn="ctr" defTabSz="711200">
              <a:lnSpc>
                <a:spcPct val="90000"/>
              </a:lnSpc>
              <a:spcBef>
                <a:spcPct val="0"/>
              </a:spcBef>
              <a:spcAft>
                <a:spcPct val="35000"/>
              </a:spcAft>
            </a:pPr>
            <a:r>
              <a:rPr lang="en-US" sz="1800" kern="1200" dirty="0" smtClean="0"/>
              <a:t>Actionable Alerting</a:t>
            </a:r>
            <a:endParaRPr lang="en-US" sz="1800" kern="1200" dirty="0"/>
          </a:p>
        </p:txBody>
      </p:sp>
      <p:sp>
        <p:nvSpPr>
          <p:cNvPr id="19" name="Oval 18"/>
          <p:cNvSpPr/>
          <p:nvPr/>
        </p:nvSpPr>
        <p:spPr>
          <a:xfrm>
            <a:off x="7541040" y="2927545"/>
            <a:ext cx="432962" cy="432962"/>
          </a:xfrm>
          <a:prstGeom prst="ellipse">
            <a:avLst/>
          </a:prstGeom>
          <a:blipFill>
            <a:blip r:embed="rId7" cstate="email">
              <a:extLst>
                <a:ext uri="{28A0092B-C50C-407E-A947-70E740481C1C}">
                  <a14:useLocalDpi xmlns:a14="http://schemas.microsoft.com/office/drawing/2010/main" val="0"/>
                </a:ext>
              </a:extLst>
            </a:blip>
            <a:srcRect/>
            <a:stretch>
              <a:fillRect/>
            </a:stretch>
          </a:blipFill>
          <a:effectLst/>
        </p:spPr>
        <p:style>
          <a:lnRef idx="0">
            <a:schemeClr val="lt1">
              <a:hueOff val="0"/>
              <a:satOff val="0"/>
              <a:lumOff val="0"/>
              <a:alphaOff val="0"/>
            </a:schemeClr>
          </a:lnRef>
          <a:fillRef idx="1">
            <a:scrgbClr r="0" g="0" b="0"/>
          </a:fillRef>
          <a:effectRef idx="2">
            <a:schemeClr val="accent2">
              <a:tint val="50000"/>
              <a:hueOff val="49603"/>
              <a:satOff val="-1482"/>
              <a:lumOff val="5134"/>
              <a:alphaOff val="0"/>
            </a:schemeClr>
          </a:effectRef>
          <a:fontRef idx="minor">
            <a:schemeClr val="lt1">
              <a:hueOff val="0"/>
              <a:satOff val="0"/>
              <a:lumOff val="0"/>
              <a:alphaOff val="0"/>
            </a:schemeClr>
          </a:fontRef>
        </p:style>
      </p:sp>
      <p:sp>
        <p:nvSpPr>
          <p:cNvPr id="20" name="Freeform 19"/>
          <p:cNvSpPr/>
          <p:nvPr/>
        </p:nvSpPr>
        <p:spPr>
          <a:xfrm>
            <a:off x="4863303" y="3776751"/>
            <a:ext cx="3668492" cy="792385"/>
          </a:xfrm>
          <a:custGeom>
            <a:avLst/>
            <a:gdLst>
              <a:gd name="connsiteX0" fmla="*/ 0 w 3369652"/>
              <a:gd name="connsiteY0" fmla="*/ 0 h 792385"/>
              <a:gd name="connsiteX1" fmla="*/ 2973460 w 3369652"/>
              <a:gd name="connsiteY1" fmla="*/ 0 h 792385"/>
              <a:gd name="connsiteX2" fmla="*/ 3369652 w 3369652"/>
              <a:gd name="connsiteY2" fmla="*/ 396193 h 792385"/>
              <a:gd name="connsiteX3" fmla="*/ 2973460 w 3369652"/>
              <a:gd name="connsiteY3" fmla="*/ 792385 h 792385"/>
              <a:gd name="connsiteX4" fmla="*/ 0 w 3369652"/>
              <a:gd name="connsiteY4" fmla="*/ 792385 h 792385"/>
              <a:gd name="connsiteX5" fmla="*/ 0 w 3369652"/>
              <a:gd name="connsiteY5" fmla="*/ 0 h 79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9652" h="792385">
                <a:moveTo>
                  <a:pt x="0" y="0"/>
                </a:moveTo>
                <a:lnTo>
                  <a:pt x="2973460" y="0"/>
                </a:lnTo>
                <a:lnTo>
                  <a:pt x="3369652" y="396193"/>
                </a:lnTo>
                <a:lnTo>
                  <a:pt x="2973460" y="792385"/>
                </a:lnTo>
                <a:lnTo>
                  <a:pt x="0" y="792385"/>
                </a:lnTo>
                <a:lnTo>
                  <a:pt x="0" y="0"/>
                </a:lnTo>
                <a:close/>
              </a:path>
            </a:pathLst>
          </a:custGeom>
        </p:spPr>
        <p:style>
          <a:lnRef idx="0">
            <a:schemeClr val="lt1">
              <a:hueOff val="0"/>
              <a:satOff val="0"/>
              <a:lumOff val="0"/>
              <a:alphaOff val="0"/>
            </a:schemeClr>
          </a:lnRef>
          <a:fillRef idx="3">
            <a:schemeClr val="accent2">
              <a:shade val="80000"/>
              <a:hueOff val="549035"/>
              <a:satOff val="-32332"/>
              <a:lumOff val="35223"/>
              <a:alphaOff val="0"/>
            </a:schemeClr>
          </a:fillRef>
          <a:effectRef idx="2">
            <a:schemeClr val="accent2">
              <a:shade val="80000"/>
              <a:hueOff val="549035"/>
              <a:satOff val="-32332"/>
              <a:lumOff val="35223"/>
              <a:alphaOff val="0"/>
            </a:schemeClr>
          </a:effectRef>
          <a:fontRef idx="minor">
            <a:schemeClr val="lt1"/>
          </a:fontRef>
        </p:style>
        <p:txBody>
          <a:bodyPr spcFirstLastPara="0" vert="horz" wrap="square" lIns="91440" tIns="0" rIns="914400" bIns="0" numCol="1" spcCol="1270" anchor="ctr" anchorCtr="0">
            <a:noAutofit/>
          </a:bodyPr>
          <a:lstStyle/>
          <a:p>
            <a:pPr lvl="0" algn="ctr" defTabSz="711200">
              <a:lnSpc>
                <a:spcPct val="90000"/>
              </a:lnSpc>
              <a:spcBef>
                <a:spcPct val="0"/>
              </a:spcBef>
              <a:spcAft>
                <a:spcPct val="35000"/>
              </a:spcAft>
            </a:pPr>
            <a:r>
              <a:rPr lang="en-US" sz="1800" kern="1200" dirty="0" smtClean="0"/>
              <a:t>Does not know your infrastructure</a:t>
            </a:r>
            <a:endParaRPr lang="en-US" sz="1800" kern="1200" dirty="0"/>
          </a:p>
        </p:txBody>
      </p:sp>
      <p:sp>
        <p:nvSpPr>
          <p:cNvPr id="21" name="Oval 20"/>
          <p:cNvSpPr/>
          <p:nvPr/>
        </p:nvSpPr>
        <p:spPr>
          <a:xfrm>
            <a:off x="7541040" y="3956463"/>
            <a:ext cx="432962" cy="432962"/>
          </a:xfrm>
          <a:prstGeom prst="ellipse">
            <a:avLst/>
          </a:prstGeom>
          <a:blipFill>
            <a:blip r:embed="rId8" cstate="email">
              <a:extLst>
                <a:ext uri="{28A0092B-C50C-407E-A947-70E740481C1C}">
                  <a14:useLocalDpi xmlns:a14="http://schemas.microsoft.com/office/drawing/2010/main" val="0"/>
                </a:ext>
              </a:extLst>
            </a:blip>
            <a:srcRect/>
            <a:stretch>
              <a:fillRect/>
            </a:stretch>
          </a:blipFill>
          <a:effectLst/>
        </p:spPr>
        <p:style>
          <a:lnRef idx="0">
            <a:schemeClr val="lt1">
              <a:hueOff val="0"/>
              <a:satOff val="0"/>
              <a:lumOff val="0"/>
              <a:alphaOff val="0"/>
            </a:schemeClr>
          </a:lnRef>
          <a:fillRef idx="1">
            <a:scrgbClr r="0" g="0" b="0"/>
          </a:fillRef>
          <a:effectRef idx="2">
            <a:schemeClr val="accent2">
              <a:tint val="50000"/>
              <a:hueOff val="99207"/>
              <a:satOff val="-2964"/>
              <a:lumOff val="10267"/>
              <a:alphaOff val="0"/>
            </a:schemeClr>
          </a:effectRef>
          <a:fontRef idx="minor">
            <a:schemeClr val="lt1">
              <a:hueOff val="0"/>
              <a:satOff val="0"/>
              <a:lumOff val="0"/>
              <a:alphaOff val="0"/>
            </a:schemeClr>
          </a:fontRef>
        </p:style>
      </p:sp>
      <p:sp>
        <p:nvSpPr>
          <p:cNvPr id="7"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34</a:t>
            </a:fld>
            <a:endParaRPr lang="en-US" sz="1100" dirty="0">
              <a:solidFill>
                <a:schemeClr val="accent4"/>
              </a:solidFill>
            </a:endParaRPr>
          </a:p>
        </p:txBody>
      </p:sp>
    </p:spTree>
    <p:extLst>
      <p:ext uri="{BB962C8B-B14F-4D97-AF65-F5344CB8AC3E}">
        <p14:creationId xmlns:p14="http://schemas.microsoft.com/office/powerpoint/2010/main" val="212703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Isosceles Triangle 57"/>
          <p:cNvSpPr/>
          <p:nvPr/>
        </p:nvSpPr>
        <p:spPr bwMode="gray">
          <a:xfrm>
            <a:off x="3926618" y="2641139"/>
            <a:ext cx="5217382" cy="1311807"/>
          </a:xfrm>
          <a:prstGeom prst="triangle">
            <a:avLst/>
          </a:prstGeom>
          <a:gradFill>
            <a:gsLst>
              <a:gs pos="0">
                <a:schemeClr val="accent1">
                  <a:tint val="66000"/>
                  <a:satMod val="160000"/>
                  <a:alpha val="60000"/>
                </a:schemeClr>
              </a:gs>
              <a:gs pos="50000">
                <a:schemeClr val="accent1">
                  <a:tint val="44500"/>
                  <a:satMod val="160000"/>
                  <a:alpha val="52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a:endParaRPr lang="en-US"/>
          </a:p>
        </p:txBody>
      </p:sp>
      <p:sp>
        <p:nvSpPr>
          <p:cNvPr id="41" name="Isosceles Triangle 40"/>
          <p:cNvSpPr/>
          <p:nvPr/>
        </p:nvSpPr>
        <p:spPr bwMode="gray">
          <a:xfrm>
            <a:off x="4999640" y="1340095"/>
            <a:ext cx="3071337" cy="849740"/>
          </a:xfrm>
          <a:prstGeom prst="triangle">
            <a:avLst/>
          </a:prstGeom>
          <a:gradFill>
            <a:gsLst>
              <a:gs pos="0">
                <a:schemeClr val="accent1">
                  <a:tint val="66000"/>
                  <a:satMod val="160000"/>
                  <a:alpha val="60000"/>
                </a:schemeClr>
              </a:gs>
              <a:gs pos="50000">
                <a:schemeClr val="accent1">
                  <a:tint val="44500"/>
                  <a:satMod val="160000"/>
                  <a:alpha val="52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1426" tIns="25713" rIns="51426" bIns="25713" rtlCol="0" anchor="ctr"/>
          <a:lstStyle/>
          <a:p>
            <a:pPr algn="ctr"/>
            <a:endParaRPr lang="en-US"/>
          </a:p>
        </p:txBody>
      </p:sp>
      <p:sp>
        <p:nvSpPr>
          <p:cNvPr id="33" name="Right Arrow 32"/>
          <p:cNvSpPr/>
          <p:nvPr/>
        </p:nvSpPr>
        <p:spPr>
          <a:xfrm rot="16200000">
            <a:off x="8168983" y="337699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ight Arrow 33"/>
          <p:cNvSpPr/>
          <p:nvPr/>
        </p:nvSpPr>
        <p:spPr>
          <a:xfrm rot="16200000">
            <a:off x="7579340" y="337699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ight Arrow 34"/>
          <p:cNvSpPr/>
          <p:nvPr/>
        </p:nvSpPr>
        <p:spPr>
          <a:xfrm rot="16200000">
            <a:off x="6989698" y="337699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ight Arrow 35"/>
          <p:cNvSpPr/>
          <p:nvPr/>
        </p:nvSpPr>
        <p:spPr>
          <a:xfrm rot="16200000">
            <a:off x="6400056" y="337699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ight Arrow 36"/>
          <p:cNvSpPr/>
          <p:nvPr/>
        </p:nvSpPr>
        <p:spPr>
          <a:xfrm rot="16200000">
            <a:off x="5810414" y="337699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ight Arrow 37"/>
          <p:cNvSpPr/>
          <p:nvPr/>
        </p:nvSpPr>
        <p:spPr>
          <a:xfrm rot="16200000">
            <a:off x="5220772" y="337699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ight Arrow 38"/>
          <p:cNvSpPr/>
          <p:nvPr/>
        </p:nvSpPr>
        <p:spPr>
          <a:xfrm rot="16200000">
            <a:off x="4631130" y="337699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ight Arrow 29"/>
          <p:cNvSpPr/>
          <p:nvPr/>
        </p:nvSpPr>
        <p:spPr>
          <a:xfrm rot="16200000">
            <a:off x="5574553" y="205240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Whiteboard: Splunk SOC/ES Architecture</a:t>
            </a:r>
            <a:endParaRPr lang="en-US" dirty="0"/>
          </a:p>
        </p:txBody>
      </p:sp>
      <p:sp>
        <p:nvSpPr>
          <p:cNvPr id="4" name="Rounded Rectangle 3"/>
          <p:cNvSpPr/>
          <p:nvPr/>
        </p:nvSpPr>
        <p:spPr>
          <a:xfrm>
            <a:off x="246405" y="865818"/>
            <a:ext cx="3614850" cy="3658081"/>
          </a:xfrm>
          <a:prstGeom prst="roundRect">
            <a:avLst>
              <a:gd name="adj" fmla="val 2614"/>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5"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35</a:t>
            </a:fld>
            <a:endParaRPr lang="en-US" sz="1100" dirty="0">
              <a:solidFill>
                <a:schemeClr val="accent4"/>
              </a:solidFill>
            </a:endParaRPr>
          </a:p>
        </p:txBody>
      </p:sp>
      <p:sp>
        <p:nvSpPr>
          <p:cNvPr id="7" name="TextBox 6"/>
          <p:cNvSpPr txBox="1"/>
          <p:nvPr/>
        </p:nvSpPr>
        <p:spPr>
          <a:xfrm>
            <a:off x="526728" y="1302563"/>
            <a:ext cx="3169119" cy="2514141"/>
          </a:xfrm>
          <a:prstGeom prst="rect">
            <a:avLst/>
          </a:prstGeom>
        </p:spPr>
        <p:txBody>
          <a:bodyPr wrap="none" lIns="51426" tIns="25713" rIns="51426" bIns="25713" rtlCol="0">
            <a:spAutoFit/>
          </a:bodyPr>
          <a:lstStyle/>
          <a:p>
            <a:pPr defTabSz="913925"/>
            <a:endParaRPr lang="en-US" kern="0" dirty="0" smtClean="0">
              <a:solidFill>
                <a:srgbClr val="005F86"/>
              </a:solidFill>
              <a:latin typeface="Segoe UI"/>
            </a:endParaRPr>
          </a:p>
          <a:p>
            <a:pPr defTabSz="913925"/>
            <a:r>
              <a:rPr lang="en-US" b="1" kern="0" dirty="0" smtClean="0">
                <a:solidFill>
                  <a:srgbClr val="005F86"/>
                </a:solidFill>
                <a:latin typeface="Segoe UI"/>
              </a:rPr>
              <a:t>Points:</a:t>
            </a:r>
          </a:p>
          <a:p>
            <a:pPr marL="169863" indent="-169863" defTabSz="913925">
              <a:buFont typeface="Arial"/>
              <a:buChar char="•"/>
            </a:pPr>
            <a:r>
              <a:rPr lang="en-US" kern="0" dirty="0" smtClean="0">
                <a:solidFill>
                  <a:srgbClr val="005F86"/>
                </a:solidFill>
                <a:latin typeface="Segoe UI"/>
              </a:rPr>
              <a:t>Build </a:t>
            </a:r>
            <a:r>
              <a:rPr lang="en-US" kern="0" dirty="0">
                <a:solidFill>
                  <a:srgbClr val="005F86"/>
                </a:solidFill>
                <a:latin typeface="Segoe UI"/>
              </a:rPr>
              <a:t>from previous architecture</a:t>
            </a:r>
          </a:p>
          <a:p>
            <a:pPr marL="169863" indent="-169863" defTabSz="913925">
              <a:buFont typeface="Arial"/>
              <a:buChar char="•"/>
            </a:pPr>
            <a:r>
              <a:rPr lang="en-US" kern="0" dirty="0" smtClean="0">
                <a:solidFill>
                  <a:srgbClr val="005F86"/>
                </a:solidFill>
                <a:latin typeface="Segoe UI"/>
              </a:rPr>
              <a:t>Layer </a:t>
            </a:r>
            <a:r>
              <a:rPr lang="en-US" kern="0" dirty="0">
                <a:solidFill>
                  <a:srgbClr val="005F86"/>
                </a:solidFill>
                <a:latin typeface="Segoe UI"/>
              </a:rPr>
              <a:t>in ES </a:t>
            </a:r>
            <a:r>
              <a:rPr lang="en-US" kern="0" dirty="0" smtClean="0">
                <a:solidFill>
                  <a:srgbClr val="005F86"/>
                </a:solidFill>
                <a:latin typeface="Segoe UI"/>
              </a:rPr>
              <a:t>components</a:t>
            </a:r>
          </a:p>
          <a:p>
            <a:pPr marL="169863" indent="-169863" defTabSz="913925">
              <a:buFont typeface="Arial"/>
              <a:buChar char="•"/>
            </a:pPr>
            <a:r>
              <a:rPr lang="en-US" kern="0" dirty="0" smtClean="0">
                <a:solidFill>
                  <a:srgbClr val="005F86"/>
                </a:solidFill>
                <a:latin typeface="Segoe UI"/>
              </a:rPr>
              <a:t>Cover </a:t>
            </a:r>
            <a:r>
              <a:rPr lang="en-US" kern="0" dirty="0">
                <a:solidFill>
                  <a:srgbClr val="005F86"/>
                </a:solidFill>
                <a:latin typeface="Segoe UI"/>
              </a:rPr>
              <a:t>ES Search Head</a:t>
            </a:r>
            <a:br>
              <a:rPr lang="en-US" kern="0" dirty="0">
                <a:solidFill>
                  <a:srgbClr val="005F86"/>
                </a:solidFill>
                <a:latin typeface="Segoe UI"/>
              </a:rPr>
            </a:br>
            <a:r>
              <a:rPr lang="en-US" kern="0" dirty="0" smtClean="0">
                <a:solidFill>
                  <a:srgbClr val="005F86"/>
                </a:solidFill>
                <a:latin typeface="Segoe UI"/>
              </a:rPr>
              <a:t>– Function</a:t>
            </a:r>
            <a:br>
              <a:rPr lang="en-US" kern="0" dirty="0" smtClean="0">
                <a:solidFill>
                  <a:srgbClr val="005F86"/>
                </a:solidFill>
                <a:latin typeface="Segoe UI"/>
              </a:rPr>
            </a:br>
            <a:r>
              <a:rPr lang="en-US" kern="0" dirty="0" smtClean="0">
                <a:solidFill>
                  <a:srgbClr val="005F86"/>
                </a:solidFill>
                <a:latin typeface="Segoe UI"/>
              </a:rPr>
              <a:t>– Sizing</a:t>
            </a:r>
            <a:endParaRPr lang="en-US" kern="0" dirty="0">
              <a:solidFill>
                <a:srgbClr val="005F86"/>
              </a:solidFill>
              <a:latin typeface="Segoe UI"/>
            </a:endParaRPr>
          </a:p>
          <a:p>
            <a:pPr marL="169863" indent="-169863" defTabSz="913925">
              <a:buFont typeface="Arial"/>
              <a:buChar char="•"/>
            </a:pPr>
            <a:r>
              <a:rPr lang="en-US" kern="0" dirty="0" smtClean="0">
                <a:solidFill>
                  <a:srgbClr val="005F86"/>
                </a:solidFill>
                <a:latin typeface="Segoe UI"/>
              </a:rPr>
              <a:t>Cover TAs</a:t>
            </a:r>
            <a:r>
              <a:rPr lang="en-US" kern="0" dirty="0">
                <a:solidFill>
                  <a:srgbClr val="005F86"/>
                </a:solidFill>
                <a:latin typeface="Segoe UI"/>
              </a:rPr>
              <a:t/>
            </a:r>
            <a:br>
              <a:rPr lang="en-US" kern="0" dirty="0">
                <a:solidFill>
                  <a:srgbClr val="005F86"/>
                </a:solidFill>
                <a:latin typeface="Segoe UI"/>
              </a:rPr>
            </a:br>
            <a:r>
              <a:rPr lang="en-US" kern="0" dirty="0" smtClean="0">
                <a:solidFill>
                  <a:srgbClr val="005F86"/>
                </a:solidFill>
                <a:latin typeface="Segoe UI"/>
              </a:rPr>
              <a:t>– Function</a:t>
            </a:r>
            <a:br>
              <a:rPr lang="en-US" kern="0" dirty="0" smtClean="0">
                <a:solidFill>
                  <a:srgbClr val="005F86"/>
                </a:solidFill>
                <a:latin typeface="Segoe UI"/>
              </a:rPr>
            </a:br>
            <a:r>
              <a:rPr lang="en-US" kern="0" dirty="0" smtClean="0">
                <a:solidFill>
                  <a:srgbClr val="005F86"/>
                </a:solidFill>
                <a:latin typeface="Segoe UI"/>
              </a:rPr>
              <a:t>– Benefits</a:t>
            </a:r>
            <a:endParaRPr lang="en-US" kern="0" dirty="0">
              <a:solidFill>
                <a:srgbClr val="005F86"/>
              </a:solidFill>
              <a:latin typeface="Segoe UI"/>
            </a:endParaRPr>
          </a:p>
        </p:txBody>
      </p:sp>
      <p:pic>
        <p:nvPicPr>
          <p:cNvPr id="10" name="Picture 9" descr="search-head-black-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4633" y="864511"/>
            <a:ext cx="651282" cy="651282"/>
          </a:xfrm>
          <a:prstGeom prst="rect">
            <a:avLst/>
          </a:prstGeom>
        </p:spPr>
      </p:pic>
      <p:grpSp>
        <p:nvGrpSpPr>
          <p:cNvPr id="26" name="Group 25"/>
          <p:cNvGrpSpPr/>
          <p:nvPr/>
        </p:nvGrpSpPr>
        <p:grpSpPr>
          <a:xfrm>
            <a:off x="4530839" y="3536464"/>
            <a:ext cx="3998870" cy="462408"/>
            <a:chOff x="4402047" y="3536464"/>
            <a:chExt cx="3998870" cy="462408"/>
          </a:xfrm>
        </p:grpSpPr>
        <p:pic>
          <p:nvPicPr>
            <p:cNvPr id="16" name="Picture 15" descr="forwarder-black-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02047" y="3536464"/>
              <a:ext cx="462408" cy="462408"/>
            </a:xfrm>
            <a:prstGeom prst="rect">
              <a:avLst/>
            </a:prstGeom>
          </p:spPr>
        </p:pic>
        <p:pic>
          <p:nvPicPr>
            <p:cNvPr id="17" name="Picture 16" descr="forwarder-black-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91457" y="3536464"/>
              <a:ext cx="462408" cy="462408"/>
            </a:xfrm>
            <a:prstGeom prst="rect">
              <a:avLst/>
            </a:prstGeom>
          </p:spPr>
        </p:pic>
        <p:pic>
          <p:nvPicPr>
            <p:cNvPr id="18" name="Picture 17" descr="forwarder-black-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80867" y="3536464"/>
              <a:ext cx="462408" cy="462408"/>
            </a:xfrm>
            <a:prstGeom prst="rect">
              <a:avLst/>
            </a:prstGeom>
          </p:spPr>
        </p:pic>
        <p:pic>
          <p:nvPicPr>
            <p:cNvPr id="19" name="Picture 18" descr="forwarder-black-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0277" y="3536464"/>
              <a:ext cx="462408" cy="462408"/>
            </a:xfrm>
            <a:prstGeom prst="rect">
              <a:avLst/>
            </a:prstGeom>
          </p:spPr>
        </p:pic>
        <p:pic>
          <p:nvPicPr>
            <p:cNvPr id="20" name="Picture 19" descr="forwarder-black-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59687" y="3536464"/>
              <a:ext cx="462408" cy="462408"/>
            </a:xfrm>
            <a:prstGeom prst="rect">
              <a:avLst/>
            </a:prstGeom>
          </p:spPr>
        </p:pic>
        <p:pic>
          <p:nvPicPr>
            <p:cNvPr id="21" name="Picture 20" descr="forwarder-black-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49097" y="3536464"/>
              <a:ext cx="462408" cy="462408"/>
            </a:xfrm>
            <a:prstGeom prst="rect">
              <a:avLst/>
            </a:prstGeom>
          </p:spPr>
        </p:pic>
        <p:pic>
          <p:nvPicPr>
            <p:cNvPr id="22" name="Picture 21" descr="forwarder-black-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38509" y="3536464"/>
              <a:ext cx="462408" cy="462408"/>
            </a:xfrm>
            <a:prstGeom prst="rect">
              <a:avLst/>
            </a:prstGeom>
          </p:spPr>
        </p:pic>
      </p:grpSp>
      <p:sp>
        <p:nvSpPr>
          <p:cNvPr id="23" name="TextBox 22"/>
          <p:cNvSpPr txBox="1"/>
          <p:nvPr/>
        </p:nvSpPr>
        <p:spPr>
          <a:xfrm>
            <a:off x="5231119" y="1561383"/>
            <a:ext cx="2598310" cy="221205"/>
          </a:xfrm>
          <a:prstGeom prst="rect">
            <a:avLst/>
          </a:prstGeom>
        </p:spPr>
        <p:txBody>
          <a:bodyPr wrap="none" lIns="51426" tIns="25713" rIns="51426" bIns="25713" rtlCol="0">
            <a:spAutoFit/>
          </a:bodyPr>
          <a:lstStyle/>
          <a:p>
            <a:pPr algn="ctr"/>
            <a:r>
              <a:rPr lang="en-US" sz="1100" dirty="0" smtClean="0">
                <a:solidFill>
                  <a:schemeClr val="accent3"/>
                </a:solidFill>
              </a:rPr>
              <a:t>Offload Search load to Splunk Search Heads</a:t>
            </a:r>
          </a:p>
        </p:txBody>
      </p:sp>
      <p:sp>
        <p:nvSpPr>
          <p:cNvPr id="24" name="TextBox 23"/>
          <p:cNvSpPr txBox="1"/>
          <p:nvPr/>
        </p:nvSpPr>
        <p:spPr>
          <a:xfrm>
            <a:off x="5041219" y="2794514"/>
            <a:ext cx="2978110" cy="221205"/>
          </a:xfrm>
          <a:prstGeom prst="rect">
            <a:avLst/>
          </a:prstGeom>
        </p:spPr>
        <p:txBody>
          <a:bodyPr wrap="none" lIns="51426" tIns="25713" rIns="51426" bIns="25713" rtlCol="0">
            <a:spAutoFit/>
          </a:bodyPr>
          <a:lstStyle/>
          <a:p>
            <a:pPr algn="ctr"/>
            <a:r>
              <a:rPr lang="en-US" sz="1100" dirty="0" smtClean="0">
                <a:solidFill>
                  <a:schemeClr val="accent3"/>
                </a:solidFill>
              </a:rPr>
              <a:t>Auto load-balanced forwarding to Splunk Indexers</a:t>
            </a:r>
          </a:p>
        </p:txBody>
      </p:sp>
      <p:sp>
        <p:nvSpPr>
          <p:cNvPr id="25" name="TextBox 24"/>
          <p:cNvSpPr txBox="1"/>
          <p:nvPr/>
        </p:nvSpPr>
        <p:spPr>
          <a:xfrm>
            <a:off x="4148478" y="4161691"/>
            <a:ext cx="4763592" cy="221205"/>
          </a:xfrm>
          <a:prstGeom prst="rect">
            <a:avLst/>
          </a:prstGeom>
        </p:spPr>
        <p:txBody>
          <a:bodyPr wrap="none" lIns="51426" tIns="25713" rIns="51426" bIns="25713" rtlCol="0">
            <a:spAutoFit/>
          </a:bodyPr>
          <a:lstStyle/>
          <a:p>
            <a:pPr algn="ctr"/>
            <a:r>
              <a:rPr lang="en-US" sz="1100" dirty="0" smtClean="0">
                <a:solidFill>
                  <a:schemeClr val="accent3"/>
                </a:solidFill>
              </a:rPr>
              <a:t>Send data from thousands of servers using any combination of Splunk forwarders</a:t>
            </a:r>
          </a:p>
        </p:txBody>
      </p:sp>
      <p:sp>
        <p:nvSpPr>
          <p:cNvPr id="31" name="Right Arrow 30"/>
          <p:cNvSpPr/>
          <p:nvPr/>
        </p:nvSpPr>
        <p:spPr>
          <a:xfrm rot="16200000">
            <a:off x="6395519" y="205240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ight Arrow 31"/>
          <p:cNvSpPr/>
          <p:nvPr/>
        </p:nvSpPr>
        <p:spPr>
          <a:xfrm rot="16200000">
            <a:off x="7216484" y="2052408"/>
            <a:ext cx="265023" cy="111124"/>
          </a:xfrm>
          <a:prstGeom prst="rightArrow">
            <a:avLst/>
          </a:prstGeom>
          <a:gradFill flip="none" rotWithShape="1">
            <a:gsLst>
              <a:gs pos="19000">
                <a:schemeClr val="bg2">
                  <a:lumMod val="50000"/>
                </a:schemeClr>
              </a:gs>
              <a:gs pos="100000">
                <a:schemeClr val="tx2">
                  <a:lumMod val="75000"/>
                  <a:lumOff val="25000"/>
                </a:schemeClr>
              </a:gs>
            </a:gsLst>
            <a:lin ang="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p:cNvGrpSpPr/>
          <p:nvPr/>
        </p:nvGrpSpPr>
        <p:grpSpPr>
          <a:xfrm>
            <a:off x="5426353" y="2211407"/>
            <a:ext cx="2207843" cy="566611"/>
            <a:chOff x="5301436" y="2429282"/>
            <a:chExt cx="2207843" cy="566611"/>
          </a:xfrm>
        </p:grpSpPr>
        <p:pic>
          <p:nvPicPr>
            <p:cNvPr id="13" name="Picture 12" descr="indexer-black-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01436" y="2429282"/>
              <a:ext cx="566611" cy="566611"/>
            </a:xfrm>
            <a:prstGeom prst="rect">
              <a:avLst/>
            </a:prstGeom>
          </p:spPr>
        </p:pic>
        <p:pic>
          <p:nvPicPr>
            <p:cNvPr id="14" name="Picture 13" descr="indexer-black-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22052" y="2429282"/>
              <a:ext cx="566611" cy="566611"/>
            </a:xfrm>
            <a:prstGeom prst="rect">
              <a:avLst/>
            </a:prstGeom>
          </p:spPr>
        </p:pic>
        <p:pic>
          <p:nvPicPr>
            <p:cNvPr id="15" name="Picture 14" descr="indexer-black-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2668" y="2429282"/>
              <a:ext cx="566611" cy="566611"/>
            </a:xfrm>
            <a:prstGeom prst="rect">
              <a:avLst/>
            </a:prstGeom>
          </p:spPr>
        </p:pic>
      </p:grpSp>
    </p:spTree>
    <p:extLst>
      <p:ext uri="{BB962C8B-B14F-4D97-AF65-F5344CB8AC3E}">
        <p14:creationId xmlns:p14="http://schemas.microsoft.com/office/powerpoint/2010/main" val="320731268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xmlns:v="urn:schemas-microsoft-com:vml" xmlns:o="urn:schemas-microsoft-com:office:office" xmlns:dsp="http://schemas.microsoft.com/office/drawing/2008/diagram" xmlns:dgm="http://schemas.openxmlformats.org/drawingml/2006/diagram" xmlns:c="http://schemas.openxmlformats.org/drawingml/2006/chart">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the Entity And Adversary Models</a:t>
            </a:r>
            <a:endParaRPr lang="en-US" dirty="0"/>
          </a:p>
        </p:txBody>
      </p:sp>
      <p:graphicFrame>
        <p:nvGraphicFramePr>
          <p:cNvPr id="4" name="Diagram 3"/>
          <p:cNvGraphicFramePr/>
          <p:nvPr>
            <p:extLst>
              <p:ext uri="{D42A27DB-BD31-4B8C-83A1-F6EECF244321}">
                <p14:modId xmlns:p14="http://schemas.microsoft.com/office/powerpoint/2010/main" val="1131015583"/>
              </p:ext>
            </p:extLst>
          </p:nvPr>
        </p:nvGraphicFramePr>
        <p:xfrm>
          <a:off x="-134634" y="854998"/>
          <a:ext cx="3587141" cy="319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970486653"/>
              </p:ext>
            </p:extLst>
          </p:nvPr>
        </p:nvGraphicFramePr>
        <p:xfrm>
          <a:off x="3429709" y="919616"/>
          <a:ext cx="1280800" cy="31320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2009519739"/>
              </p:ext>
            </p:extLst>
          </p:nvPr>
        </p:nvGraphicFramePr>
        <p:xfrm>
          <a:off x="4812493" y="909111"/>
          <a:ext cx="1280800" cy="31320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4173153340"/>
              </p:ext>
            </p:extLst>
          </p:nvPr>
        </p:nvGraphicFramePr>
        <p:xfrm>
          <a:off x="6176806" y="1006515"/>
          <a:ext cx="2967194" cy="30151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Rounded Rectangle 8"/>
          <p:cNvSpPr/>
          <p:nvPr/>
        </p:nvSpPr>
        <p:spPr bwMode="gray">
          <a:xfrm>
            <a:off x="232016" y="4118785"/>
            <a:ext cx="8679968" cy="487799"/>
          </a:xfrm>
          <a:prstGeom prst="roundRect">
            <a:avLst>
              <a:gd name="adj" fmla="val 5129"/>
            </a:avLst>
          </a:prstGeom>
          <a:gradFill flip="none" rotWithShape="1">
            <a:gsLst>
              <a:gs pos="0">
                <a:srgbClr val="656565"/>
              </a:gs>
              <a:gs pos="50000">
                <a:srgbClr val="383A39"/>
              </a:gs>
              <a:gs pos="100000">
                <a:srgbClr val="080A09"/>
              </a:gs>
            </a:gsLst>
            <a:lin ang="5400000" scaled="1"/>
            <a:tileRect/>
          </a:gradFill>
          <a:ln w="12700" cmpd="sng">
            <a:noFill/>
          </a:ln>
          <a:effectLst/>
        </p:spPr>
        <p:style>
          <a:lnRef idx="1">
            <a:schemeClr val="accent1"/>
          </a:lnRef>
          <a:fillRef idx="2">
            <a:schemeClr val="accent1"/>
          </a:fillRef>
          <a:effectRef idx="1">
            <a:schemeClr val="accent1"/>
          </a:effectRef>
          <a:fontRef idx="minor">
            <a:schemeClr val="dk1"/>
          </a:fontRef>
        </p:style>
        <p:txBody>
          <a:bodyPr lIns="51426" tIns="25713" rIns="51426" bIns="25713" anchor="ctr"/>
          <a:lstStyle/>
          <a:p>
            <a:pPr algn="ctr">
              <a:defRPr/>
            </a:pPr>
            <a:endParaRPr lang="en-US" dirty="0"/>
          </a:p>
        </p:txBody>
      </p:sp>
      <p:pic>
        <p:nvPicPr>
          <p:cNvPr id="10" name="Picture 77"/>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bwMode="auto">
          <a:xfrm>
            <a:off x="4051605" y="4202931"/>
            <a:ext cx="1040790" cy="3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36</a:t>
            </a:fld>
            <a:endParaRPr lang="en-US" sz="1100" dirty="0">
              <a:solidFill>
                <a:schemeClr val="accent4"/>
              </a:solidFill>
            </a:endParaRPr>
          </a:p>
        </p:txBody>
      </p:sp>
    </p:spTree>
    <p:extLst>
      <p:ext uri="{BB962C8B-B14F-4D97-AF65-F5344CB8AC3E}">
        <p14:creationId xmlns:p14="http://schemas.microsoft.com/office/powerpoint/2010/main" val="170590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9525"/>
            <a:ext cx="9144000" cy="857250"/>
          </a:xfrm>
        </p:spPr>
        <p:txBody>
          <a:bodyPr>
            <a:normAutofit/>
          </a:bodyPr>
          <a:lstStyle/>
          <a:p>
            <a:r>
              <a:rPr lang="en-US" sz="3600" dirty="0" smtClean="0">
                <a:solidFill>
                  <a:prstClr val="black"/>
                </a:solidFill>
                <a:latin typeface="Calibri" charset="0"/>
                <a:ea typeface="MS PGothic" charset="0"/>
                <a:cs typeface="MS PGothic" charset="0"/>
              </a:rPr>
              <a:t>Example: Connecting </a:t>
            </a:r>
            <a:r>
              <a:rPr lang="en-US" sz="3600" dirty="0">
                <a:solidFill>
                  <a:prstClr val="black"/>
                </a:solidFill>
                <a:latin typeface="Calibri" charset="0"/>
                <a:ea typeface="MS PGothic" charset="0"/>
                <a:cs typeface="MS PGothic" charset="0"/>
              </a:rPr>
              <a:t>the “</a:t>
            </a:r>
            <a:r>
              <a:rPr lang="en-US" sz="3600" dirty="0" smtClean="0">
                <a:solidFill>
                  <a:prstClr val="black"/>
                </a:solidFill>
                <a:latin typeface="Calibri" charset="0"/>
                <a:ea typeface="MS PGothic" charset="0"/>
                <a:cs typeface="MS PGothic" charset="0"/>
              </a:rPr>
              <a:t>data-dots”</a:t>
            </a:r>
            <a:endParaRPr lang="en-US" sz="3600" dirty="0">
              <a:solidFill>
                <a:srgbClr val="FF0000"/>
              </a:solidFill>
              <a:latin typeface="Calibri" charset="0"/>
              <a:ea typeface="MS PGothic" charset="0"/>
              <a:cs typeface="MS PGothic" charset="0"/>
            </a:endParaRPr>
          </a:p>
        </p:txBody>
      </p:sp>
      <p:grpSp>
        <p:nvGrpSpPr>
          <p:cNvPr id="13" name="Group 12"/>
          <p:cNvGrpSpPr/>
          <p:nvPr/>
        </p:nvGrpSpPr>
        <p:grpSpPr>
          <a:xfrm>
            <a:off x="5931793" y="3790950"/>
            <a:ext cx="3190285" cy="852906"/>
            <a:chOff x="5876424" y="445407"/>
            <a:chExt cx="3190285" cy="852906"/>
          </a:xfrm>
        </p:grpSpPr>
        <p:grpSp>
          <p:nvGrpSpPr>
            <p:cNvPr id="14" name="Group 13"/>
            <p:cNvGrpSpPr/>
            <p:nvPr/>
          </p:nvGrpSpPr>
          <p:grpSpPr>
            <a:xfrm>
              <a:off x="7734113" y="514350"/>
              <a:ext cx="1332596" cy="690565"/>
              <a:chOff x="7180827" y="2759852"/>
              <a:chExt cx="1332596" cy="690565"/>
            </a:xfrm>
          </p:grpSpPr>
          <p:sp>
            <p:nvSpPr>
              <p:cNvPr id="24" name="TextBox 23"/>
              <p:cNvSpPr txBox="1"/>
              <p:nvPr/>
            </p:nvSpPr>
            <p:spPr>
              <a:xfrm>
                <a:off x="7356149" y="2759852"/>
                <a:ext cx="1157274" cy="690565"/>
              </a:xfrm>
              <a:prstGeom prst="rect">
                <a:avLst/>
              </a:prstGeom>
            </p:spPr>
            <p:txBody>
              <a:bodyPr wrap="none" lIns="51426" tIns="25713" rIns="51426" bIns="25713" rtlCol="0">
                <a:spAutoFit/>
              </a:bodyPr>
              <a:lstStyle/>
              <a:p>
                <a:pPr>
                  <a:spcBef>
                    <a:spcPts val="300"/>
                  </a:spcBef>
                  <a:spcAft>
                    <a:spcPts val="300"/>
                  </a:spcAft>
                </a:pPr>
                <a:r>
                  <a:rPr lang="en-US" sz="1050" dirty="0" smtClean="0"/>
                  <a:t>Machine data</a:t>
                </a:r>
              </a:p>
              <a:p>
                <a:pPr>
                  <a:spcBef>
                    <a:spcPts val="300"/>
                  </a:spcBef>
                  <a:spcAft>
                    <a:spcPts val="300"/>
                  </a:spcAft>
                </a:pPr>
                <a:r>
                  <a:rPr lang="en-US" sz="1050" dirty="0" smtClean="0"/>
                  <a:t>Traffic data</a:t>
                </a:r>
              </a:p>
              <a:p>
                <a:pPr>
                  <a:spcBef>
                    <a:spcPts val="300"/>
                  </a:spcBef>
                  <a:spcAft>
                    <a:spcPts val="300"/>
                  </a:spcAft>
                </a:pPr>
                <a:r>
                  <a:rPr lang="en-US" sz="1050" dirty="0" smtClean="0"/>
                  <a:t>Abnormal behavior</a:t>
                </a:r>
              </a:p>
            </p:txBody>
          </p:sp>
          <p:sp>
            <p:nvSpPr>
              <p:cNvPr id="32" name="Summing Junction 31"/>
              <p:cNvSpPr/>
              <p:nvPr/>
            </p:nvSpPr>
            <p:spPr>
              <a:xfrm>
                <a:off x="7200249" y="3303497"/>
                <a:ext cx="141261" cy="117119"/>
              </a:xfrm>
              <a:prstGeom prst="flowChartSummingJunction">
                <a:avLst/>
              </a:prstGeom>
              <a:solidFill>
                <a:srgbClr val="CCFFCC"/>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33" name="Isosceles Triangle 32"/>
              <p:cNvSpPr/>
              <p:nvPr/>
            </p:nvSpPr>
            <p:spPr>
              <a:xfrm>
                <a:off x="7195509" y="2788283"/>
                <a:ext cx="150740" cy="139544"/>
              </a:xfrm>
              <a:prstGeom prst="triangle">
                <a:avLst/>
              </a:prstGeom>
              <a:solidFill>
                <a:schemeClr val="accent6">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34" name="4-Point Star 33"/>
              <p:cNvSpPr/>
              <p:nvPr/>
            </p:nvSpPr>
            <p:spPr>
              <a:xfrm>
                <a:off x="7180827" y="3026744"/>
                <a:ext cx="180104" cy="194862"/>
              </a:xfrm>
              <a:prstGeom prst="star4">
                <a:avLst>
                  <a:gd name="adj" fmla="val 18861"/>
                </a:avLst>
              </a:prstGeom>
              <a:solidFill>
                <a:schemeClr val="accent3">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a:lstStyle/>
              <a:p>
                <a:pPr>
                  <a:spcBef>
                    <a:spcPts val="300"/>
                  </a:spcBef>
                  <a:spcAft>
                    <a:spcPts val="300"/>
                  </a:spcAft>
                </a:pPr>
                <a:endParaRPr lang="en-US" sz="1100"/>
              </a:p>
            </p:txBody>
          </p:sp>
        </p:grpSp>
        <p:grpSp>
          <p:nvGrpSpPr>
            <p:cNvPr id="15" name="Group 14"/>
            <p:cNvGrpSpPr/>
            <p:nvPr/>
          </p:nvGrpSpPr>
          <p:grpSpPr>
            <a:xfrm>
              <a:off x="5876424" y="445407"/>
              <a:ext cx="3175164" cy="852906"/>
              <a:chOff x="5876424" y="435930"/>
              <a:chExt cx="3175164" cy="852906"/>
            </a:xfrm>
          </p:grpSpPr>
          <p:grpSp>
            <p:nvGrpSpPr>
              <p:cNvPr id="16" name="Group 15"/>
              <p:cNvGrpSpPr/>
              <p:nvPr/>
            </p:nvGrpSpPr>
            <p:grpSpPr>
              <a:xfrm>
                <a:off x="6039686" y="485919"/>
                <a:ext cx="1524000" cy="690565"/>
                <a:chOff x="7162800" y="2750375"/>
                <a:chExt cx="1524000" cy="690565"/>
              </a:xfrm>
            </p:grpSpPr>
            <p:sp>
              <p:nvSpPr>
                <p:cNvPr id="18" name="TextBox 17"/>
                <p:cNvSpPr txBox="1"/>
                <p:nvPr/>
              </p:nvSpPr>
              <p:spPr>
                <a:xfrm>
                  <a:off x="7356149" y="2750375"/>
                  <a:ext cx="1330651" cy="690565"/>
                </a:xfrm>
                <a:prstGeom prst="rect">
                  <a:avLst/>
                </a:prstGeom>
              </p:spPr>
              <p:txBody>
                <a:bodyPr wrap="none" lIns="51426" tIns="25713" rIns="51426" bIns="25713" rtlCol="0">
                  <a:spAutoFit/>
                </a:bodyPr>
                <a:lstStyle/>
                <a:p>
                  <a:pPr>
                    <a:spcBef>
                      <a:spcPts val="300"/>
                    </a:spcBef>
                    <a:spcAft>
                      <a:spcPts val="300"/>
                    </a:spcAft>
                  </a:pPr>
                  <a:r>
                    <a:rPr lang="en-US" sz="1050" dirty="0" smtClean="0"/>
                    <a:t>High confidence event</a:t>
                  </a:r>
                </a:p>
                <a:p>
                  <a:pPr>
                    <a:spcBef>
                      <a:spcPts val="300"/>
                    </a:spcBef>
                    <a:spcAft>
                      <a:spcPts val="300"/>
                    </a:spcAft>
                  </a:pPr>
                  <a:r>
                    <a:rPr lang="en-US" sz="1050" dirty="0" smtClean="0"/>
                    <a:t>Med confidence event</a:t>
                  </a:r>
                </a:p>
                <a:p>
                  <a:pPr>
                    <a:spcBef>
                      <a:spcPts val="300"/>
                    </a:spcBef>
                    <a:spcAft>
                      <a:spcPts val="300"/>
                    </a:spcAft>
                  </a:pPr>
                  <a:r>
                    <a:rPr lang="en-US" sz="1050" dirty="0" smtClean="0"/>
                    <a:t>Low confidence event</a:t>
                  </a:r>
                </a:p>
              </p:txBody>
            </p:sp>
            <p:sp>
              <p:nvSpPr>
                <p:cNvPr id="19" name="Sun 18"/>
                <p:cNvSpPr/>
                <p:nvPr/>
              </p:nvSpPr>
              <p:spPr>
                <a:xfrm>
                  <a:off x="7162800" y="2771919"/>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20" name="Sun 19"/>
                <p:cNvSpPr/>
                <p:nvPr/>
              </p:nvSpPr>
              <p:spPr>
                <a:xfrm>
                  <a:off x="7162800" y="3010380"/>
                  <a:ext cx="188102" cy="188102"/>
                </a:xfrm>
                <a:prstGeom prst="sun">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23" name="Sun 22"/>
                <p:cNvSpPr/>
                <p:nvPr/>
              </p:nvSpPr>
              <p:spPr>
                <a:xfrm>
                  <a:off x="7162800" y="3248841"/>
                  <a:ext cx="188102" cy="188102"/>
                </a:xfrm>
                <a:prstGeom prst="sun">
                  <a:avLst/>
                </a:prstGeom>
                <a:solidFill>
                  <a:srgbClr val="3366FF"/>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grpSp>
          <p:sp>
            <p:nvSpPr>
              <p:cNvPr id="17" name="Rectangle 16"/>
              <p:cNvSpPr/>
              <p:nvPr/>
            </p:nvSpPr>
            <p:spPr>
              <a:xfrm>
                <a:off x="5876424" y="435930"/>
                <a:ext cx="3175164" cy="852906"/>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50" name="Sun 49"/>
          <p:cNvSpPr/>
          <p:nvPr/>
        </p:nvSpPr>
        <p:spPr>
          <a:xfrm>
            <a:off x="2667000" y="2307448"/>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51" name="Summing Junction 50"/>
          <p:cNvSpPr/>
          <p:nvPr/>
        </p:nvSpPr>
        <p:spPr>
          <a:xfrm>
            <a:off x="2667000" y="3409950"/>
            <a:ext cx="141261" cy="117119"/>
          </a:xfrm>
          <a:prstGeom prst="flowChartSummingJunction">
            <a:avLst/>
          </a:prstGeom>
          <a:solidFill>
            <a:srgbClr val="CCFFCC"/>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52" name="4-Point Star 51"/>
          <p:cNvSpPr/>
          <p:nvPr/>
        </p:nvSpPr>
        <p:spPr>
          <a:xfrm>
            <a:off x="5105400" y="1504950"/>
            <a:ext cx="180104" cy="194862"/>
          </a:xfrm>
          <a:prstGeom prst="star4">
            <a:avLst>
              <a:gd name="adj" fmla="val 18861"/>
            </a:avLst>
          </a:prstGeom>
          <a:solidFill>
            <a:schemeClr val="accent3">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a:lstStyle/>
          <a:p>
            <a:pPr>
              <a:spcBef>
                <a:spcPts val="300"/>
              </a:spcBef>
              <a:spcAft>
                <a:spcPts val="300"/>
              </a:spcAft>
            </a:pPr>
            <a:endParaRPr lang="en-US" sz="1100"/>
          </a:p>
        </p:txBody>
      </p:sp>
      <p:sp>
        <p:nvSpPr>
          <p:cNvPr id="2" name="TextBox 1"/>
          <p:cNvSpPr txBox="1"/>
          <p:nvPr/>
        </p:nvSpPr>
        <p:spPr>
          <a:xfrm>
            <a:off x="2362200" y="1809750"/>
            <a:ext cx="727750" cy="393047"/>
          </a:xfrm>
          <a:prstGeom prst="rect">
            <a:avLst/>
          </a:prstGeom>
        </p:spPr>
        <p:txBody>
          <a:bodyPr wrap="none" lIns="51426" tIns="25713" rIns="51426" bIns="25713" rtlCol="0">
            <a:spAutoFit/>
          </a:bodyPr>
          <a:lstStyle/>
          <a:p>
            <a:pPr>
              <a:lnSpc>
                <a:spcPts val="1320"/>
              </a:lnSpc>
            </a:pPr>
            <a:r>
              <a:rPr lang="en-US" sz="1200" dirty="0" smtClean="0"/>
              <a:t>Malware </a:t>
            </a:r>
            <a:br>
              <a:rPr lang="en-US" sz="1200" dirty="0" smtClean="0"/>
            </a:br>
            <a:r>
              <a:rPr lang="en-US" sz="1200" dirty="0" smtClean="0"/>
              <a:t>download</a:t>
            </a:r>
          </a:p>
        </p:txBody>
      </p:sp>
      <p:sp>
        <p:nvSpPr>
          <p:cNvPr id="54" name="TextBox 53"/>
          <p:cNvSpPr txBox="1"/>
          <p:nvPr/>
        </p:nvSpPr>
        <p:spPr>
          <a:xfrm>
            <a:off x="2362200" y="2952750"/>
            <a:ext cx="797556" cy="393047"/>
          </a:xfrm>
          <a:prstGeom prst="rect">
            <a:avLst/>
          </a:prstGeom>
        </p:spPr>
        <p:txBody>
          <a:bodyPr wrap="none" lIns="51426" tIns="25713" rIns="51426" bIns="25713" rtlCol="0">
            <a:spAutoFit/>
          </a:bodyPr>
          <a:lstStyle/>
          <a:p>
            <a:pPr>
              <a:lnSpc>
                <a:spcPts val="1320"/>
              </a:lnSpc>
            </a:pPr>
            <a:r>
              <a:rPr lang="en-US" sz="1200" dirty="0" smtClean="0"/>
              <a:t>Program</a:t>
            </a:r>
            <a:br>
              <a:rPr lang="en-US" sz="1200" dirty="0" smtClean="0"/>
            </a:br>
            <a:r>
              <a:rPr lang="en-US" sz="1200" dirty="0" smtClean="0"/>
              <a:t>installation</a:t>
            </a:r>
          </a:p>
        </p:txBody>
      </p:sp>
      <p:sp>
        <p:nvSpPr>
          <p:cNvPr id="55" name="TextBox 54"/>
          <p:cNvSpPr txBox="1"/>
          <p:nvPr/>
        </p:nvSpPr>
        <p:spPr>
          <a:xfrm>
            <a:off x="5334000" y="1504950"/>
            <a:ext cx="924594" cy="223770"/>
          </a:xfrm>
          <a:prstGeom prst="rect">
            <a:avLst/>
          </a:prstGeom>
        </p:spPr>
        <p:txBody>
          <a:bodyPr wrap="none" lIns="51426" tIns="25713" rIns="51426" bIns="25713" rtlCol="0">
            <a:spAutoFit/>
          </a:bodyPr>
          <a:lstStyle/>
          <a:p>
            <a:pPr>
              <a:lnSpc>
                <a:spcPts val="1320"/>
              </a:lnSpc>
            </a:pPr>
            <a:r>
              <a:rPr lang="en-US" sz="1200" dirty="0" smtClean="0"/>
              <a:t>Blacklisted IP</a:t>
            </a:r>
          </a:p>
        </p:txBody>
      </p:sp>
      <p:sp>
        <p:nvSpPr>
          <p:cNvPr id="56" name="Sun 55"/>
          <p:cNvSpPr/>
          <p:nvPr/>
        </p:nvSpPr>
        <p:spPr>
          <a:xfrm>
            <a:off x="4114800" y="4400550"/>
            <a:ext cx="188102" cy="188102"/>
          </a:xfrm>
          <a:prstGeom prst="sun">
            <a:avLst/>
          </a:prstGeom>
          <a:solidFill>
            <a:srgbClr val="3366FF"/>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57" name="TextBox 56"/>
          <p:cNvSpPr txBox="1"/>
          <p:nvPr/>
        </p:nvSpPr>
        <p:spPr>
          <a:xfrm>
            <a:off x="3886200" y="4019550"/>
            <a:ext cx="1065433" cy="223770"/>
          </a:xfrm>
          <a:prstGeom prst="rect">
            <a:avLst/>
          </a:prstGeom>
        </p:spPr>
        <p:txBody>
          <a:bodyPr wrap="none" lIns="51426" tIns="25713" rIns="51426" bIns="25713" rtlCol="0">
            <a:spAutoFit/>
          </a:bodyPr>
          <a:lstStyle/>
          <a:p>
            <a:pPr>
              <a:lnSpc>
                <a:spcPts val="1320"/>
              </a:lnSpc>
            </a:pPr>
            <a:r>
              <a:rPr lang="en-US" sz="1200" dirty="0" smtClean="0"/>
              <a:t>Malware install</a:t>
            </a:r>
          </a:p>
        </p:txBody>
      </p:sp>
      <p:sp>
        <p:nvSpPr>
          <p:cNvPr id="58" name="4-Point Star 57"/>
          <p:cNvSpPr/>
          <p:nvPr/>
        </p:nvSpPr>
        <p:spPr>
          <a:xfrm>
            <a:off x="6781800" y="1504950"/>
            <a:ext cx="180104" cy="194862"/>
          </a:xfrm>
          <a:prstGeom prst="star4">
            <a:avLst>
              <a:gd name="adj" fmla="val 18861"/>
            </a:avLst>
          </a:prstGeom>
          <a:solidFill>
            <a:schemeClr val="accent3">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a:lstStyle/>
          <a:p>
            <a:pPr>
              <a:spcBef>
                <a:spcPts val="300"/>
              </a:spcBef>
              <a:spcAft>
                <a:spcPts val="300"/>
              </a:spcAft>
            </a:pPr>
            <a:endParaRPr lang="en-US" sz="1100"/>
          </a:p>
        </p:txBody>
      </p:sp>
      <p:sp>
        <p:nvSpPr>
          <p:cNvPr id="59" name="TextBox 58"/>
          <p:cNvSpPr txBox="1"/>
          <p:nvPr/>
        </p:nvSpPr>
        <p:spPr>
          <a:xfrm>
            <a:off x="7010400" y="1504950"/>
            <a:ext cx="924594" cy="223770"/>
          </a:xfrm>
          <a:prstGeom prst="rect">
            <a:avLst/>
          </a:prstGeom>
        </p:spPr>
        <p:txBody>
          <a:bodyPr wrap="none" lIns="51426" tIns="25713" rIns="51426" bIns="25713" rtlCol="0">
            <a:spAutoFit/>
          </a:bodyPr>
          <a:lstStyle/>
          <a:p>
            <a:pPr>
              <a:lnSpc>
                <a:spcPts val="1320"/>
              </a:lnSpc>
            </a:pPr>
            <a:r>
              <a:rPr lang="en-US" sz="1200" dirty="0" smtClean="0"/>
              <a:t>Blacklisted IP</a:t>
            </a:r>
          </a:p>
        </p:txBody>
      </p:sp>
      <p:cxnSp>
        <p:nvCxnSpPr>
          <p:cNvPr id="5" name="Straight Connector 4"/>
          <p:cNvCxnSpPr>
            <a:stCxn id="50" idx="2"/>
            <a:endCxn id="54" idx="0"/>
          </p:cNvCxnSpPr>
          <p:nvPr/>
        </p:nvCxnSpPr>
        <p:spPr>
          <a:xfrm flipH="1">
            <a:off x="2760978" y="2495550"/>
            <a:ext cx="73" cy="457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19474" y="3562350"/>
            <a:ext cx="1219126" cy="838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56" idx="3"/>
          </p:cNvCxnSpPr>
          <p:nvPr/>
        </p:nvCxnSpPr>
        <p:spPr>
          <a:xfrm flipH="1">
            <a:off x="4302902" y="1733550"/>
            <a:ext cx="954898" cy="276105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410200" y="1885950"/>
            <a:ext cx="14478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71800" y="2495550"/>
            <a:ext cx="1143000" cy="559760"/>
          </a:xfrm>
          <a:prstGeom prst="rect">
            <a:avLst/>
          </a:prstGeom>
          <a:solidFill>
            <a:schemeClr val="accent2">
              <a:lumMod val="20000"/>
              <a:lumOff val="80000"/>
            </a:schemeClr>
          </a:solidFill>
        </p:spPr>
        <p:txBody>
          <a:bodyPr wrap="square" lIns="51426" tIns="25713" rIns="51426" bIns="25713" rtlCol="0">
            <a:spAutoFit/>
          </a:bodyPr>
          <a:lstStyle/>
          <a:p>
            <a:r>
              <a:rPr lang="en-US" sz="1100" dirty="0" smtClean="0"/>
              <a:t>Malware and endpoint execution data</a:t>
            </a:r>
          </a:p>
        </p:txBody>
      </p:sp>
      <p:sp>
        <p:nvSpPr>
          <p:cNvPr id="62" name="TextBox 61"/>
          <p:cNvSpPr txBox="1"/>
          <p:nvPr/>
        </p:nvSpPr>
        <p:spPr>
          <a:xfrm>
            <a:off x="2667000" y="3943350"/>
            <a:ext cx="1143000" cy="559760"/>
          </a:xfrm>
          <a:prstGeom prst="rect">
            <a:avLst/>
          </a:prstGeom>
          <a:solidFill>
            <a:schemeClr val="accent2">
              <a:lumMod val="20000"/>
              <a:lumOff val="80000"/>
            </a:schemeClr>
          </a:solidFill>
        </p:spPr>
        <p:txBody>
          <a:bodyPr wrap="square" lIns="51426" tIns="25713" rIns="51426" bIns="25713" rtlCol="0">
            <a:spAutoFit/>
          </a:bodyPr>
          <a:lstStyle/>
          <a:p>
            <a:r>
              <a:rPr lang="en-US" sz="1100" dirty="0" smtClean="0"/>
              <a:t>User on machine,</a:t>
            </a:r>
          </a:p>
          <a:p>
            <a:r>
              <a:rPr lang="en-US" sz="1100" dirty="0" smtClean="0"/>
              <a:t>link to program</a:t>
            </a:r>
          </a:p>
          <a:p>
            <a:r>
              <a:rPr lang="en-US" sz="1100" dirty="0" smtClean="0"/>
              <a:t>and process</a:t>
            </a:r>
          </a:p>
        </p:txBody>
      </p:sp>
      <p:sp>
        <p:nvSpPr>
          <p:cNvPr id="63" name="TextBox 62"/>
          <p:cNvSpPr txBox="1"/>
          <p:nvPr/>
        </p:nvSpPr>
        <p:spPr>
          <a:xfrm>
            <a:off x="4953000" y="2647950"/>
            <a:ext cx="1143000" cy="898314"/>
          </a:xfrm>
          <a:prstGeom prst="rect">
            <a:avLst/>
          </a:prstGeom>
          <a:solidFill>
            <a:schemeClr val="accent2">
              <a:lumMod val="20000"/>
              <a:lumOff val="80000"/>
            </a:schemeClr>
          </a:solidFill>
        </p:spPr>
        <p:txBody>
          <a:bodyPr wrap="square" lIns="51426" tIns="25713" rIns="51426" bIns="25713" rtlCol="0">
            <a:spAutoFit/>
          </a:bodyPr>
          <a:lstStyle/>
          <a:p>
            <a:r>
              <a:rPr lang="en-US" sz="1100" dirty="0" smtClean="0"/>
              <a:t>Sessions</a:t>
            </a:r>
            <a:br>
              <a:rPr lang="en-US" sz="1100" dirty="0" smtClean="0"/>
            </a:br>
            <a:r>
              <a:rPr lang="en-US" sz="1100" dirty="0" smtClean="0"/>
              <a:t>across different access points (web, remote control, tunneled)</a:t>
            </a:r>
          </a:p>
        </p:txBody>
      </p:sp>
      <p:sp>
        <p:nvSpPr>
          <p:cNvPr id="64" name="TextBox 63"/>
          <p:cNvSpPr txBox="1"/>
          <p:nvPr/>
        </p:nvSpPr>
        <p:spPr>
          <a:xfrm>
            <a:off x="6629400" y="2038350"/>
            <a:ext cx="1143000" cy="898314"/>
          </a:xfrm>
          <a:prstGeom prst="rect">
            <a:avLst/>
          </a:prstGeom>
          <a:solidFill>
            <a:schemeClr val="accent2">
              <a:lumMod val="20000"/>
              <a:lumOff val="80000"/>
            </a:schemeClr>
          </a:solidFill>
        </p:spPr>
        <p:txBody>
          <a:bodyPr wrap="square" lIns="51426" tIns="25713" rIns="51426" bIns="25713" rtlCol="0">
            <a:spAutoFit/>
          </a:bodyPr>
          <a:lstStyle/>
          <a:p>
            <a:r>
              <a:rPr lang="en-US" sz="1100" dirty="0" smtClean="0"/>
              <a:t>Continued sessions during abnormal hours, periodicity, patterns, etc.</a:t>
            </a:r>
          </a:p>
        </p:txBody>
      </p:sp>
      <p:grpSp>
        <p:nvGrpSpPr>
          <p:cNvPr id="65" name="Group 64"/>
          <p:cNvGrpSpPr/>
          <p:nvPr/>
        </p:nvGrpSpPr>
        <p:grpSpPr>
          <a:xfrm>
            <a:off x="316034" y="590550"/>
            <a:ext cx="8675566" cy="1032451"/>
            <a:chOff x="87434" y="590550"/>
            <a:chExt cx="8904166" cy="1032451"/>
          </a:xfrm>
        </p:grpSpPr>
        <p:sp>
          <p:nvSpPr>
            <p:cNvPr id="66" name="Right Arrow 65"/>
            <p:cNvSpPr/>
            <p:nvPr/>
          </p:nvSpPr>
          <p:spPr>
            <a:xfrm>
              <a:off x="87434" y="590550"/>
              <a:ext cx="8904166" cy="1032451"/>
            </a:xfrm>
            <a:prstGeom prst="rightArrow">
              <a:avLst>
                <a:gd name="adj1" fmla="val 50000"/>
                <a:gd name="adj2" fmla="val 37207"/>
              </a:avLst>
            </a:prstGeom>
            <a:ln/>
          </p:spPr>
          <p:style>
            <a:lnRef idx="1">
              <a:schemeClr val="accent3"/>
            </a:lnRef>
            <a:fillRef idx="3">
              <a:schemeClr val="accent3"/>
            </a:fillRef>
            <a:effectRef idx="2">
              <a:schemeClr val="accent3"/>
            </a:effectRef>
            <a:fontRef idx="minor">
              <a:schemeClr val="lt1"/>
            </a:fontRef>
          </p:style>
          <p:txBody>
            <a:bodyPr lIns="51322" tIns="25662" rIns="51322" bIns="25662" rtlCol="0" anchor="ctr"/>
            <a:lstStyle/>
            <a:p>
              <a:pPr algn="ctr" defTabSz="814679"/>
              <a:endParaRPr lang="en-US" dirty="0">
                <a:solidFill>
                  <a:prstClr val="white"/>
                </a:solidFill>
              </a:endParaRPr>
            </a:p>
          </p:txBody>
        </p:sp>
        <p:sp>
          <p:nvSpPr>
            <p:cNvPr id="67" name="TextBox 66"/>
            <p:cNvSpPr txBox="1"/>
            <p:nvPr/>
          </p:nvSpPr>
          <p:spPr>
            <a:xfrm>
              <a:off x="1962270" y="899353"/>
              <a:ext cx="1163740" cy="421157"/>
            </a:xfrm>
            <a:prstGeom prst="rect">
              <a:avLst/>
            </a:prstGeom>
            <a:noFill/>
          </p:spPr>
          <p:txBody>
            <a:bodyPr wrap="square" lIns="51322" tIns="25662" rIns="51322" bIns="25662" rtlCol="0">
              <a:spAutoFit/>
            </a:bodyPr>
            <a:lstStyle/>
            <a:p>
              <a:pPr algn="ctr" defTabSz="814679"/>
              <a:r>
                <a:rPr lang="en-US" sz="1200" b="1" dirty="0" smtClean="0">
                  <a:solidFill>
                    <a:prstClr val="white"/>
                  </a:solidFill>
                  <a:latin typeface="Calibri"/>
                </a:rPr>
                <a:t>Delivery, Exploit Installation</a:t>
              </a:r>
              <a:endParaRPr lang="en-US" sz="1200" b="1" dirty="0">
                <a:solidFill>
                  <a:prstClr val="white"/>
                </a:solidFill>
                <a:latin typeface="Calibri"/>
              </a:endParaRPr>
            </a:p>
          </p:txBody>
        </p:sp>
        <p:sp>
          <p:nvSpPr>
            <p:cNvPr id="68" name="TextBox 67"/>
            <p:cNvSpPr txBox="1"/>
            <p:nvPr/>
          </p:nvSpPr>
          <p:spPr>
            <a:xfrm>
              <a:off x="3164357" y="895350"/>
              <a:ext cx="1163740" cy="421157"/>
            </a:xfrm>
            <a:prstGeom prst="rect">
              <a:avLst/>
            </a:prstGeom>
            <a:noFill/>
          </p:spPr>
          <p:txBody>
            <a:bodyPr wrap="square" lIns="51322" tIns="25662" rIns="51322" bIns="25662" rtlCol="0">
              <a:spAutoFit/>
            </a:bodyPr>
            <a:lstStyle/>
            <a:p>
              <a:pPr algn="ctr" defTabSz="814679"/>
              <a:r>
                <a:rPr lang="en-US" sz="1200" b="1" dirty="0" smtClean="0">
                  <a:solidFill>
                    <a:prstClr val="white"/>
                  </a:solidFill>
                  <a:latin typeface="Calibri"/>
                </a:rPr>
                <a:t>Gain Trusted Access</a:t>
              </a:r>
              <a:endParaRPr lang="en-US" sz="1200" b="1" dirty="0">
                <a:solidFill>
                  <a:prstClr val="white"/>
                </a:solidFill>
                <a:latin typeface="Calibri"/>
              </a:endParaRPr>
            </a:p>
          </p:txBody>
        </p:sp>
        <p:sp>
          <p:nvSpPr>
            <p:cNvPr id="69" name="TextBox 68"/>
            <p:cNvSpPr txBox="1"/>
            <p:nvPr/>
          </p:nvSpPr>
          <p:spPr>
            <a:xfrm>
              <a:off x="7358613" y="969174"/>
              <a:ext cx="1163740" cy="236499"/>
            </a:xfrm>
            <a:prstGeom prst="rect">
              <a:avLst/>
            </a:prstGeom>
            <a:noFill/>
          </p:spPr>
          <p:txBody>
            <a:bodyPr wrap="square" lIns="51322" tIns="25662" rIns="51322" bIns="25662" rtlCol="0">
              <a:spAutoFit/>
            </a:bodyPr>
            <a:lstStyle/>
            <a:p>
              <a:pPr algn="ctr" defTabSz="814679"/>
              <a:r>
                <a:rPr lang="en-US" sz="1200" b="1" dirty="0">
                  <a:solidFill>
                    <a:prstClr val="white"/>
                  </a:solidFill>
                  <a:latin typeface="Calibri"/>
                </a:rPr>
                <a:t>Exfiltration</a:t>
              </a:r>
            </a:p>
          </p:txBody>
        </p:sp>
        <p:sp>
          <p:nvSpPr>
            <p:cNvPr id="70" name="TextBox 69"/>
            <p:cNvSpPr txBox="1"/>
            <p:nvPr/>
          </p:nvSpPr>
          <p:spPr>
            <a:xfrm>
              <a:off x="6185495" y="969182"/>
              <a:ext cx="1163740" cy="236491"/>
            </a:xfrm>
            <a:prstGeom prst="rect">
              <a:avLst/>
            </a:prstGeom>
            <a:noFill/>
          </p:spPr>
          <p:txBody>
            <a:bodyPr wrap="square" lIns="51322" tIns="25662" rIns="51322" bIns="25662" rtlCol="0">
              <a:spAutoFit/>
            </a:bodyPr>
            <a:lstStyle/>
            <a:p>
              <a:pPr algn="ctr" defTabSz="814679"/>
              <a:r>
                <a:rPr lang="en-US" sz="1200" b="1" dirty="0">
                  <a:solidFill>
                    <a:prstClr val="white"/>
                  </a:solidFill>
                  <a:latin typeface="Calibri"/>
                </a:rPr>
                <a:t>Data Gathering</a:t>
              </a:r>
            </a:p>
          </p:txBody>
        </p:sp>
        <p:sp>
          <p:nvSpPr>
            <p:cNvPr id="71" name="TextBox 70"/>
            <p:cNvSpPr txBox="1"/>
            <p:nvPr/>
          </p:nvSpPr>
          <p:spPr>
            <a:xfrm>
              <a:off x="4694381" y="900873"/>
              <a:ext cx="1403528" cy="421157"/>
            </a:xfrm>
            <a:prstGeom prst="rect">
              <a:avLst/>
            </a:prstGeom>
            <a:noFill/>
          </p:spPr>
          <p:txBody>
            <a:bodyPr wrap="square" lIns="51322" tIns="25662" rIns="51322" bIns="25662" rtlCol="0">
              <a:spAutoFit/>
            </a:bodyPr>
            <a:lstStyle/>
            <a:p>
              <a:pPr algn="ctr" defTabSz="814679"/>
              <a:r>
                <a:rPr lang="en-US" sz="1200" b="1" dirty="0" smtClean="0">
                  <a:solidFill>
                    <a:prstClr val="white"/>
                  </a:solidFill>
                  <a:latin typeface="Calibri"/>
                </a:rPr>
                <a:t>Upgrade (Escalate)</a:t>
              </a:r>
              <a:br>
                <a:rPr lang="en-US" sz="1200" b="1" dirty="0" smtClean="0">
                  <a:solidFill>
                    <a:prstClr val="white"/>
                  </a:solidFill>
                  <a:latin typeface="Calibri"/>
                </a:rPr>
              </a:br>
              <a:r>
                <a:rPr lang="en-US" sz="1200" b="1" dirty="0" smtClean="0">
                  <a:solidFill>
                    <a:prstClr val="white"/>
                  </a:solidFill>
                  <a:latin typeface="Calibri"/>
                </a:rPr>
                <a:t>Lateral movement</a:t>
              </a:r>
              <a:endParaRPr lang="en-US" sz="1200" b="1" dirty="0">
                <a:solidFill>
                  <a:prstClr val="white"/>
                </a:solidFill>
                <a:latin typeface="Calibri"/>
              </a:endParaRPr>
            </a:p>
          </p:txBody>
        </p:sp>
      </p:grpSp>
      <p:grpSp>
        <p:nvGrpSpPr>
          <p:cNvPr id="72" name="Group 71"/>
          <p:cNvGrpSpPr/>
          <p:nvPr/>
        </p:nvGrpSpPr>
        <p:grpSpPr>
          <a:xfrm>
            <a:off x="10687" y="1504950"/>
            <a:ext cx="1693378" cy="3276601"/>
            <a:chOff x="10687" y="1504950"/>
            <a:chExt cx="1693378" cy="3276601"/>
          </a:xfrm>
        </p:grpSpPr>
        <p:sp>
          <p:nvSpPr>
            <p:cNvPr id="73" name="Trapezoid 72"/>
            <p:cNvSpPr/>
            <p:nvPr/>
          </p:nvSpPr>
          <p:spPr bwMode="gray">
            <a:xfrm rot="16200000">
              <a:off x="960844" y="2935487"/>
              <a:ext cx="91094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Trapezoid 73"/>
            <p:cNvSpPr/>
            <p:nvPr/>
          </p:nvSpPr>
          <p:spPr bwMode="gray">
            <a:xfrm rot="16200000">
              <a:off x="993969" y="1943246"/>
              <a:ext cx="84469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rapezoid 74"/>
            <p:cNvSpPr/>
            <p:nvPr/>
          </p:nvSpPr>
          <p:spPr bwMode="gray">
            <a:xfrm rot="16200000">
              <a:off x="959275" y="4036761"/>
              <a:ext cx="914076"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Trapezoid 75"/>
            <p:cNvSpPr/>
            <p:nvPr/>
          </p:nvSpPr>
          <p:spPr bwMode="gray">
            <a:xfrm rot="16200000">
              <a:off x="1269804" y="1363708"/>
              <a:ext cx="29302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TextBox 76"/>
            <p:cNvSpPr txBox="1"/>
            <p:nvPr/>
          </p:nvSpPr>
          <p:spPr bwMode="gray">
            <a:xfrm>
              <a:off x="10687" y="1841386"/>
              <a:ext cx="1360913" cy="221205"/>
            </a:xfrm>
            <a:prstGeom prst="rect">
              <a:avLst/>
            </a:prstGeom>
          </p:spPr>
          <p:txBody>
            <a:bodyPr wrap="square" lIns="51426" tIns="25713" rIns="51426" bIns="25713" rtlCol="0">
              <a:spAutoFit/>
            </a:bodyPr>
            <a:lstStyle/>
            <a:p>
              <a:pPr algn="ctr">
                <a:lnSpc>
                  <a:spcPct val="90000"/>
                </a:lnSpc>
              </a:pPr>
              <a:r>
                <a:rPr lang="en-US" sz="1200" b="1" dirty="0" smtClean="0"/>
                <a:t>Threat Intelligence</a:t>
              </a:r>
            </a:p>
          </p:txBody>
        </p:sp>
        <p:sp>
          <p:nvSpPr>
            <p:cNvPr id="78" name="TextBox 77"/>
            <p:cNvSpPr txBox="1"/>
            <p:nvPr/>
          </p:nvSpPr>
          <p:spPr bwMode="gray">
            <a:xfrm>
              <a:off x="57065" y="4421382"/>
              <a:ext cx="1268156" cy="231995"/>
            </a:xfrm>
            <a:prstGeom prst="rect">
              <a:avLst/>
            </a:prstGeom>
          </p:spPr>
          <p:txBody>
            <a:bodyPr wrap="square" lIns="51426" tIns="25713" rIns="51426" bIns="25713" rtlCol="0">
              <a:spAutoFit/>
            </a:bodyPr>
            <a:lstStyle/>
            <a:p>
              <a:pPr algn="ctr">
                <a:lnSpc>
                  <a:spcPct val="90000"/>
                </a:lnSpc>
              </a:pPr>
              <a:r>
                <a:rPr lang="en-US" sz="1200" b="1" dirty="0" err="1" smtClean="0"/>
                <a:t>Auth</a:t>
              </a:r>
              <a:r>
                <a:rPr lang="en-US" sz="1200" b="1" dirty="0" smtClean="0"/>
                <a:t> - User Roles</a:t>
              </a:r>
            </a:p>
          </p:txBody>
        </p:sp>
        <p:sp>
          <p:nvSpPr>
            <p:cNvPr id="79" name="TextBox 78"/>
            <p:cNvSpPr txBox="1"/>
            <p:nvPr/>
          </p:nvSpPr>
          <p:spPr bwMode="gray">
            <a:xfrm>
              <a:off x="104934" y="3488722"/>
              <a:ext cx="1172419" cy="406303"/>
            </a:xfrm>
            <a:prstGeom prst="rect">
              <a:avLst/>
            </a:prstGeom>
          </p:spPr>
          <p:txBody>
            <a:bodyPr wrap="square" lIns="51426" tIns="25713" rIns="51426" bIns="25713" rtlCol="0">
              <a:spAutoFit/>
            </a:bodyPr>
            <a:lstStyle/>
            <a:p>
              <a:pPr algn="ctr">
                <a:lnSpc>
                  <a:spcPct val="90000"/>
                </a:lnSpc>
              </a:pPr>
              <a:r>
                <a:rPr lang="en-US" sz="1200" b="1" dirty="0" smtClean="0"/>
                <a:t>Host </a:t>
              </a:r>
              <a:br>
                <a:rPr lang="en-US" sz="1200" b="1" dirty="0" smtClean="0"/>
              </a:br>
              <a:r>
                <a:rPr lang="en-US" sz="1200" b="1" dirty="0" smtClean="0"/>
                <a:t>Activity/Security</a:t>
              </a:r>
            </a:p>
          </p:txBody>
        </p:sp>
        <p:sp>
          <p:nvSpPr>
            <p:cNvPr id="80" name="TextBox 79"/>
            <p:cNvSpPr txBox="1"/>
            <p:nvPr/>
          </p:nvSpPr>
          <p:spPr bwMode="gray">
            <a:xfrm>
              <a:off x="77938" y="2462637"/>
              <a:ext cx="1226410" cy="406303"/>
            </a:xfrm>
            <a:prstGeom prst="rect">
              <a:avLst/>
            </a:prstGeom>
          </p:spPr>
          <p:txBody>
            <a:bodyPr wrap="square" lIns="51426" tIns="25713" rIns="51426" bIns="25713" rtlCol="0">
              <a:spAutoFit/>
            </a:bodyPr>
            <a:lstStyle/>
            <a:p>
              <a:pPr algn="ctr">
                <a:lnSpc>
                  <a:spcPct val="90000"/>
                </a:lnSpc>
              </a:pPr>
              <a:r>
                <a:rPr lang="en-US" sz="1200" b="1" dirty="0" smtClean="0"/>
                <a:t>Network </a:t>
              </a:r>
              <a:br>
                <a:rPr lang="en-US" sz="1200" b="1" dirty="0" smtClean="0"/>
              </a:br>
              <a:r>
                <a:rPr lang="en-US" sz="1200" b="1" dirty="0" smtClean="0"/>
                <a:t>Activity/Security</a:t>
              </a:r>
              <a:endParaRPr lang="en-US" sz="1200" b="1" dirty="0"/>
            </a:p>
          </p:txBody>
        </p:sp>
        <p:pic>
          <p:nvPicPr>
            <p:cNvPr id="81" name="Picture 80" descr="firewall-red-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8030" y="2161905"/>
              <a:ext cx="366226" cy="290841"/>
            </a:xfrm>
            <a:prstGeom prst="rect">
              <a:avLst/>
            </a:prstGeom>
          </p:spPr>
        </p:pic>
        <p:pic>
          <p:nvPicPr>
            <p:cNvPr id="82" name="Picture 81" descr="users-green-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6899" y="4070589"/>
              <a:ext cx="628488" cy="373938"/>
            </a:xfrm>
            <a:prstGeom prst="rect">
              <a:avLst/>
            </a:prstGeom>
          </p:spPr>
        </p:pic>
        <p:grpSp>
          <p:nvGrpSpPr>
            <p:cNvPr id="83" name="Group 82"/>
            <p:cNvGrpSpPr/>
            <p:nvPr/>
          </p:nvGrpSpPr>
          <p:grpSpPr>
            <a:xfrm>
              <a:off x="252598" y="3051458"/>
              <a:ext cx="877090" cy="434692"/>
              <a:chOff x="228600" y="3028950"/>
              <a:chExt cx="967920" cy="479708"/>
            </a:xfrm>
          </p:grpSpPr>
          <p:pic>
            <p:nvPicPr>
              <p:cNvPr id="85" name="Picture 84" descr="datacenter-black-2.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8600" y="3060016"/>
                <a:ext cx="244952" cy="359661"/>
              </a:xfrm>
              <a:prstGeom prst="rect">
                <a:avLst/>
              </a:prstGeom>
            </p:spPr>
          </p:pic>
          <p:pic>
            <p:nvPicPr>
              <p:cNvPr id="86" name="Picture 85" descr="desktop-black-2.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08798" y="3028950"/>
                <a:ext cx="387722" cy="390727"/>
              </a:xfrm>
              <a:prstGeom prst="rect">
                <a:avLst/>
              </a:prstGeom>
            </p:spPr>
          </p:pic>
          <p:pic>
            <p:nvPicPr>
              <p:cNvPr id="87" name="Picture 86" descr="laptop-black-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82704" y="3195941"/>
                <a:ext cx="326094" cy="312717"/>
              </a:xfrm>
              <a:prstGeom prst="rect">
                <a:avLst/>
              </a:prstGeom>
            </p:spPr>
          </p:pic>
        </p:grpSp>
        <p:pic>
          <p:nvPicPr>
            <p:cNvPr id="84" name="Picture 83" descr="cloud-lightblue-2.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2443" y="1562337"/>
              <a:ext cx="357400" cy="235633"/>
            </a:xfrm>
            <a:prstGeom prst="rect">
              <a:avLst/>
            </a:prstGeom>
          </p:spPr>
        </p:pic>
      </p:grpSp>
      <p:sp>
        <p:nvSpPr>
          <p:cNvPr id="88"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37</a:t>
            </a:fld>
            <a:endParaRPr lang="en-US" sz="1100" dirty="0">
              <a:solidFill>
                <a:schemeClr val="accent4"/>
              </a:solidFill>
            </a:endParaRPr>
          </a:p>
        </p:txBody>
      </p:sp>
    </p:spTree>
    <p:custDataLst>
      <p:tags r:id="rId1"/>
    </p:custDataLst>
    <p:extLst>
      <p:ext uri="{BB962C8B-B14F-4D97-AF65-F5344CB8AC3E}">
        <p14:creationId xmlns:p14="http://schemas.microsoft.com/office/powerpoint/2010/main" val="424329645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xmlns:v="urn:schemas-microsoft-com:vml" xmlns:o="urn:schemas-microsoft-com:office:office" xmlns:dsp="http://schemas.microsoft.com/office/drawing/2008/diagram" xmlns:dgm="http://schemas.openxmlformats.org/drawingml/2006/diagram" xmlns:c="http://schemas.openxmlformats.org/drawingml/2006/chart">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9525"/>
            <a:ext cx="9144000" cy="857250"/>
          </a:xfrm>
        </p:spPr>
        <p:txBody>
          <a:bodyPr>
            <a:normAutofit/>
          </a:bodyPr>
          <a:lstStyle/>
          <a:p>
            <a:r>
              <a:rPr lang="en-US" sz="3600" dirty="0" smtClean="0">
                <a:solidFill>
                  <a:prstClr val="black"/>
                </a:solidFill>
                <a:latin typeface="Calibri" charset="0"/>
                <a:ea typeface="MS PGothic" charset="0"/>
                <a:cs typeface="MS PGothic" charset="0"/>
              </a:rPr>
              <a:t>Sample Job Description – Tier 2/3/CSIRT</a:t>
            </a:r>
            <a:endParaRPr lang="en-US" sz="3600" dirty="0">
              <a:solidFill>
                <a:srgbClr val="FF0000"/>
              </a:solidFill>
              <a:latin typeface="Calibri" charset="0"/>
              <a:ea typeface="MS PGothic" charset="0"/>
              <a:cs typeface="MS PGothic"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5" y="749712"/>
            <a:ext cx="4307416" cy="384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2" y="779848"/>
            <a:ext cx="4673614" cy="319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5821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9525"/>
            <a:ext cx="9144000" cy="857250"/>
          </a:xfrm>
        </p:spPr>
        <p:txBody>
          <a:bodyPr>
            <a:normAutofit/>
          </a:bodyPr>
          <a:lstStyle/>
          <a:p>
            <a:r>
              <a:rPr lang="en-US" sz="3600" dirty="0" smtClean="0">
                <a:solidFill>
                  <a:prstClr val="black"/>
                </a:solidFill>
                <a:latin typeface="Calibri" charset="0"/>
                <a:ea typeface="MS PGothic" charset="0"/>
                <a:cs typeface="MS PGothic" charset="0"/>
              </a:rPr>
              <a:t>Sample Job Description – Tier 1 SOC</a:t>
            </a:r>
            <a:endParaRPr lang="en-US" sz="3600" dirty="0">
              <a:solidFill>
                <a:srgbClr val="FF0000"/>
              </a:solidFill>
              <a:latin typeface="Calibri" charset="0"/>
              <a:ea typeface="MS PGothic" charset="0"/>
              <a:cs typeface="MS PGothic"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1867" y="770644"/>
            <a:ext cx="5689600" cy="378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9529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Before Building SOC Need to Understand:</a:t>
            </a:r>
            <a:endParaRPr lang="en-US" dirty="0"/>
          </a:p>
        </p:txBody>
      </p:sp>
      <p:sp>
        <p:nvSpPr>
          <p:cNvPr id="4" name="Slide Number Placeholder 3"/>
          <p:cNvSpPr>
            <a:spLocks noGrp="1"/>
          </p:cNvSpPr>
          <p:nvPr>
            <p:ph type="sldNum" sz="quarter" idx="15"/>
          </p:nvPr>
        </p:nvSpPr>
        <p:spPr/>
        <p:txBody>
          <a:bodyPr/>
          <a:lstStyle/>
          <a:p>
            <a:fld id="{027CC8FC-DC84-4CE8-AADD-ED05D9A2A54F}" type="slidenum">
              <a:rPr lang="en-US" smtClean="0"/>
              <a:pPr/>
              <a:t>4</a:t>
            </a:fld>
            <a:endParaRPr lang="en-US" dirty="0"/>
          </a:p>
        </p:txBody>
      </p:sp>
      <p:sp>
        <p:nvSpPr>
          <p:cNvPr id="6" name="Content Placeholder 9"/>
          <p:cNvSpPr txBox="1">
            <a:spLocks/>
          </p:cNvSpPr>
          <p:nvPr/>
        </p:nvSpPr>
        <p:spPr bwMode="auto">
          <a:xfrm>
            <a:off x="639758" y="1107721"/>
            <a:ext cx="7606775" cy="3466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57129" marR="0" indent="-257129" algn="l" defTabSz="816334" rtl="0" eaLnBrk="1" fontAlgn="auto" latinLnBrk="0" hangingPunct="1">
              <a:lnSpc>
                <a:spcPct val="100000"/>
              </a:lnSpc>
              <a:spcBef>
                <a:spcPts val="675"/>
              </a:spcBef>
              <a:spcAft>
                <a:spcPts val="0"/>
              </a:spcAft>
              <a:buClrTx/>
              <a:buSzPct val="80000"/>
              <a:buFontTx/>
              <a:buBlip>
                <a:blip r:embed="rId3"/>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55588" indent="-255588" defTabSz="815975" fontAlgn="base">
              <a:lnSpc>
                <a:spcPct val="90000"/>
              </a:lnSpc>
              <a:spcBef>
                <a:spcPts val="0"/>
              </a:spcBef>
              <a:spcAft>
                <a:spcPts val="500"/>
              </a:spcAft>
            </a:pPr>
            <a:r>
              <a:rPr lang="en-US" dirty="0">
                <a:latin typeface="Calibri" charset="0"/>
              </a:rPr>
              <a:t>S</a:t>
            </a:r>
            <a:r>
              <a:rPr lang="en-US" dirty="0" smtClean="0">
                <a:latin typeface="Calibri" charset="0"/>
              </a:rPr>
              <a:t>ignificant upfront and ongoing investment of money and time</a:t>
            </a:r>
          </a:p>
          <a:p>
            <a:pPr marL="255588" indent="-255588" defTabSz="815975" fontAlgn="base">
              <a:lnSpc>
                <a:spcPct val="90000"/>
              </a:lnSpc>
              <a:spcBef>
                <a:spcPts val="0"/>
              </a:spcBef>
              <a:spcAft>
                <a:spcPts val="500"/>
              </a:spcAft>
            </a:pPr>
            <a:endParaRPr lang="en-US" dirty="0" smtClean="0">
              <a:latin typeface="Calibri" charset="0"/>
            </a:endParaRPr>
          </a:p>
          <a:p>
            <a:pPr marL="255588" indent="-255588" defTabSz="815975" fontAlgn="base">
              <a:lnSpc>
                <a:spcPct val="90000"/>
              </a:lnSpc>
              <a:spcBef>
                <a:spcPts val="0"/>
              </a:spcBef>
              <a:spcAft>
                <a:spcPts val="500"/>
              </a:spcAft>
            </a:pPr>
            <a:r>
              <a:rPr lang="en-US" dirty="0" smtClean="0">
                <a:latin typeface="Calibri" charset="0"/>
              </a:rPr>
              <a:t>Prerequisite is a certain security maturity level</a:t>
            </a:r>
          </a:p>
          <a:p>
            <a:pPr marL="255588" indent="-255588" defTabSz="815975" fontAlgn="base">
              <a:lnSpc>
                <a:spcPct val="90000"/>
              </a:lnSpc>
              <a:spcBef>
                <a:spcPts val="0"/>
              </a:spcBef>
              <a:spcAft>
                <a:spcPts val="500"/>
              </a:spcAft>
            </a:pPr>
            <a:endParaRPr lang="en-US" dirty="0" smtClean="0">
              <a:latin typeface="Calibri" charset="0"/>
            </a:endParaRPr>
          </a:p>
          <a:p>
            <a:pPr marL="255588" indent="-255588" defTabSz="815975" fontAlgn="base">
              <a:lnSpc>
                <a:spcPct val="90000"/>
              </a:lnSpc>
              <a:spcBef>
                <a:spcPts val="0"/>
              </a:spcBef>
              <a:spcAft>
                <a:spcPts val="500"/>
              </a:spcAft>
            </a:pPr>
            <a:r>
              <a:rPr lang="en-US" dirty="0" smtClean="0">
                <a:latin typeface="Calibri" charset="0"/>
              </a:rPr>
              <a:t>Structure will vary for each organization</a:t>
            </a:r>
          </a:p>
          <a:p>
            <a:pPr marL="255588" indent="-255588" defTabSz="815975" fontAlgn="base">
              <a:lnSpc>
                <a:spcPct val="90000"/>
              </a:lnSpc>
              <a:spcBef>
                <a:spcPts val="0"/>
              </a:spcBef>
              <a:spcAft>
                <a:spcPts val="500"/>
              </a:spcAft>
            </a:pPr>
            <a:endParaRPr lang="en-US" dirty="0">
              <a:latin typeface="Calibri" charset="0"/>
            </a:endParaRPr>
          </a:p>
          <a:p>
            <a:pPr marL="255588" indent="-255588" defTabSz="815975" fontAlgn="base">
              <a:lnSpc>
                <a:spcPct val="90000"/>
              </a:lnSpc>
              <a:spcBef>
                <a:spcPts val="0"/>
              </a:spcBef>
              <a:spcAft>
                <a:spcPts val="500"/>
              </a:spcAft>
            </a:pPr>
            <a:r>
              <a:rPr lang="en-US" dirty="0" smtClean="0">
                <a:latin typeface="Calibri" charset="0"/>
              </a:rPr>
              <a:t>Important to prioritize and phase the build-out</a:t>
            </a:r>
          </a:p>
          <a:p>
            <a:pPr marL="255588" indent="-255588" defTabSz="815975" fontAlgn="base">
              <a:lnSpc>
                <a:spcPct val="90000"/>
              </a:lnSpc>
              <a:spcBef>
                <a:spcPts val="0"/>
              </a:spcBef>
              <a:spcAft>
                <a:spcPts val="500"/>
              </a:spcAft>
            </a:pPr>
            <a:endParaRPr lang="en-US" dirty="0">
              <a:latin typeface="Calibri" charset="0"/>
            </a:endParaRPr>
          </a:p>
          <a:p>
            <a:pPr marL="255588" indent="-255588" defTabSz="815975" fontAlgn="base">
              <a:lnSpc>
                <a:spcPct val="90000"/>
              </a:lnSpc>
              <a:spcBef>
                <a:spcPts val="0"/>
              </a:spcBef>
              <a:spcAft>
                <a:spcPts val="500"/>
              </a:spcAft>
            </a:pPr>
            <a:r>
              <a:rPr lang="en-US" dirty="0" smtClean="0">
                <a:latin typeface="Calibri" charset="0"/>
              </a:rPr>
              <a:t>Executive-level and business unit support required</a:t>
            </a:r>
          </a:p>
        </p:txBody>
      </p:sp>
    </p:spTree>
    <p:extLst>
      <p:ext uri="{BB962C8B-B14F-4D97-AF65-F5344CB8AC3E}">
        <p14:creationId xmlns:p14="http://schemas.microsoft.com/office/powerpoint/2010/main" val="93437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Three Interrelated Components of a SOC</a:t>
            </a:r>
            <a:endParaRPr lang="en-US" dirty="0"/>
          </a:p>
        </p:txBody>
      </p:sp>
      <p:sp>
        <p:nvSpPr>
          <p:cNvPr id="4" name="Slide Number Placeholder 3"/>
          <p:cNvSpPr>
            <a:spLocks noGrp="1"/>
          </p:cNvSpPr>
          <p:nvPr>
            <p:ph type="sldNum" sz="quarter" idx="15"/>
          </p:nvPr>
        </p:nvSpPr>
        <p:spPr/>
        <p:txBody>
          <a:bodyPr/>
          <a:lstStyle/>
          <a:p>
            <a:fld id="{027CC8FC-DC84-4CE8-AADD-ED05D9A2A54F}" type="slidenum">
              <a:rPr lang="en-US" smtClean="0"/>
              <a:pPr/>
              <a:t>5</a:t>
            </a:fld>
            <a:endParaRPr lang="en-US" dirty="0"/>
          </a:p>
        </p:txBody>
      </p:sp>
      <p:sp>
        <p:nvSpPr>
          <p:cNvPr id="8" name="Freeform 7"/>
          <p:cNvSpPr/>
          <p:nvPr/>
        </p:nvSpPr>
        <p:spPr>
          <a:xfrm>
            <a:off x="3538258" y="1059073"/>
            <a:ext cx="2067484" cy="2067484"/>
          </a:xfrm>
          <a:custGeom>
            <a:avLst/>
            <a:gdLst>
              <a:gd name="connsiteX0" fmla="*/ 0 w 2067484"/>
              <a:gd name="connsiteY0" fmla="*/ 1033742 h 2067484"/>
              <a:gd name="connsiteX1" fmla="*/ 1033742 w 2067484"/>
              <a:gd name="connsiteY1" fmla="*/ 0 h 2067484"/>
              <a:gd name="connsiteX2" fmla="*/ 2067484 w 2067484"/>
              <a:gd name="connsiteY2" fmla="*/ 1033742 h 2067484"/>
              <a:gd name="connsiteX3" fmla="*/ 1033742 w 2067484"/>
              <a:gd name="connsiteY3" fmla="*/ 2067484 h 2067484"/>
              <a:gd name="connsiteX4" fmla="*/ 0 w 2067484"/>
              <a:gd name="connsiteY4" fmla="*/ 1033742 h 20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84" h="2067484">
                <a:moveTo>
                  <a:pt x="0" y="1033742"/>
                </a:moveTo>
                <a:cubicBezTo>
                  <a:pt x="0" y="462822"/>
                  <a:pt x="462822" y="0"/>
                  <a:pt x="1033742" y="0"/>
                </a:cubicBezTo>
                <a:cubicBezTo>
                  <a:pt x="1604662" y="0"/>
                  <a:pt x="2067484" y="462822"/>
                  <a:pt x="2067484" y="1033742"/>
                </a:cubicBezTo>
                <a:cubicBezTo>
                  <a:pt x="2067484" y="1604662"/>
                  <a:pt x="1604662" y="2067484"/>
                  <a:pt x="1033742" y="2067484"/>
                </a:cubicBezTo>
                <a:cubicBezTo>
                  <a:pt x="462822" y="2067484"/>
                  <a:pt x="0" y="1604662"/>
                  <a:pt x="0" y="1033742"/>
                </a:cubicBezTo>
                <a:close/>
              </a:path>
            </a:pathLst>
          </a:custGeom>
          <a:solidFill>
            <a:schemeClr val="accent5">
              <a:lumMod val="75000"/>
              <a:alpha val="50000"/>
            </a:scheme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275664" tIns="361810" rIns="275665" bIns="775307"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9" name="Freeform 8"/>
          <p:cNvSpPr/>
          <p:nvPr/>
        </p:nvSpPr>
        <p:spPr>
          <a:xfrm>
            <a:off x="4284275" y="2351251"/>
            <a:ext cx="2067484" cy="2067484"/>
          </a:xfrm>
          <a:custGeom>
            <a:avLst/>
            <a:gdLst>
              <a:gd name="connsiteX0" fmla="*/ 0 w 2067484"/>
              <a:gd name="connsiteY0" fmla="*/ 1033742 h 2067484"/>
              <a:gd name="connsiteX1" fmla="*/ 1033742 w 2067484"/>
              <a:gd name="connsiteY1" fmla="*/ 0 h 2067484"/>
              <a:gd name="connsiteX2" fmla="*/ 2067484 w 2067484"/>
              <a:gd name="connsiteY2" fmla="*/ 1033742 h 2067484"/>
              <a:gd name="connsiteX3" fmla="*/ 1033742 w 2067484"/>
              <a:gd name="connsiteY3" fmla="*/ 2067484 h 2067484"/>
              <a:gd name="connsiteX4" fmla="*/ 0 w 2067484"/>
              <a:gd name="connsiteY4" fmla="*/ 1033742 h 20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84" h="2067484">
                <a:moveTo>
                  <a:pt x="0" y="1033742"/>
                </a:moveTo>
                <a:cubicBezTo>
                  <a:pt x="0" y="462822"/>
                  <a:pt x="462822" y="0"/>
                  <a:pt x="1033742" y="0"/>
                </a:cubicBezTo>
                <a:cubicBezTo>
                  <a:pt x="1604662" y="0"/>
                  <a:pt x="2067484" y="462822"/>
                  <a:pt x="2067484" y="1033742"/>
                </a:cubicBezTo>
                <a:cubicBezTo>
                  <a:pt x="2067484" y="1604662"/>
                  <a:pt x="1604662" y="2067484"/>
                  <a:pt x="1033742" y="2067484"/>
                </a:cubicBezTo>
                <a:cubicBezTo>
                  <a:pt x="462822" y="2067484"/>
                  <a:pt x="0" y="1604662"/>
                  <a:pt x="0" y="1033742"/>
                </a:cubicBezTo>
                <a:close/>
              </a:path>
            </a:pathLst>
          </a:custGeom>
          <a:solidFill>
            <a:schemeClr val="accent2">
              <a:lumMod val="60000"/>
              <a:lumOff val="40000"/>
              <a:alpha val="50000"/>
            </a:schemeClr>
          </a:solidFill>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32306" tIns="534100" rIns="194688" bIns="396268"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10" name="Freeform 9"/>
          <p:cNvSpPr/>
          <p:nvPr/>
        </p:nvSpPr>
        <p:spPr>
          <a:xfrm>
            <a:off x="2792241" y="2351251"/>
            <a:ext cx="2067484" cy="2067484"/>
          </a:xfrm>
          <a:custGeom>
            <a:avLst/>
            <a:gdLst>
              <a:gd name="connsiteX0" fmla="*/ 0 w 2067484"/>
              <a:gd name="connsiteY0" fmla="*/ 1033742 h 2067484"/>
              <a:gd name="connsiteX1" fmla="*/ 1033742 w 2067484"/>
              <a:gd name="connsiteY1" fmla="*/ 0 h 2067484"/>
              <a:gd name="connsiteX2" fmla="*/ 2067484 w 2067484"/>
              <a:gd name="connsiteY2" fmla="*/ 1033742 h 2067484"/>
              <a:gd name="connsiteX3" fmla="*/ 1033742 w 2067484"/>
              <a:gd name="connsiteY3" fmla="*/ 2067484 h 2067484"/>
              <a:gd name="connsiteX4" fmla="*/ 0 w 2067484"/>
              <a:gd name="connsiteY4" fmla="*/ 1033742 h 206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84" h="2067484">
                <a:moveTo>
                  <a:pt x="0" y="1033742"/>
                </a:moveTo>
                <a:cubicBezTo>
                  <a:pt x="0" y="462822"/>
                  <a:pt x="462822" y="0"/>
                  <a:pt x="1033742" y="0"/>
                </a:cubicBezTo>
                <a:cubicBezTo>
                  <a:pt x="1604662" y="0"/>
                  <a:pt x="2067484" y="462822"/>
                  <a:pt x="2067484" y="1033742"/>
                </a:cubicBezTo>
                <a:cubicBezTo>
                  <a:pt x="2067484" y="1604662"/>
                  <a:pt x="1604662" y="2067484"/>
                  <a:pt x="1033742" y="2067484"/>
                </a:cubicBezTo>
                <a:cubicBezTo>
                  <a:pt x="462822" y="2067484"/>
                  <a:pt x="0" y="1604662"/>
                  <a:pt x="0" y="1033742"/>
                </a:cubicBezTo>
                <a:close/>
              </a:path>
            </a:pathLst>
          </a:custGeom>
          <a:solidFill>
            <a:schemeClr val="accent2">
              <a:lumMod val="75000"/>
              <a:alpha val="50000"/>
            </a:scheme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194688" tIns="534100" rIns="632306" bIns="396268"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11" name="TextBox 10"/>
          <p:cNvSpPr txBox="1"/>
          <p:nvPr/>
        </p:nvSpPr>
        <p:spPr>
          <a:xfrm>
            <a:off x="4116115" y="1710765"/>
            <a:ext cx="911770" cy="359705"/>
          </a:xfrm>
          <a:prstGeom prst="rect">
            <a:avLst/>
          </a:prstGeom>
        </p:spPr>
        <p:txBody>
          <a:bodyPr wrap="none" lIns="51426" tIns="25713" rIns="51426" bIns="25713" rtlCol="0">
            <a:spAutoFit/>
          </a:bodyPr>
          <a:lstStyle/>
          <a:p>
            <a:pPr lvl="0" algn="ctr"/>
            <a:r>
              <a:rPr lang="en-US" sz="2000" b="1" dirty="0" smtClean="0"/>
              <a:t>Process</a:t>
            </a:r>
            <a:endParaRPr lang="en-US" sz="2000" b="1" dirty="0"/>
          </a:p>
        </p:txBody>
      </p:sp>
      <p:sp>
        <p:nvSpPr>
          <p:cNvPr id="12" name="TextBox 11"/>
          <p:cNvSpPr txBox="1"/>
          <p:nvPr/>
        </p:nvSpPr>
        <p:spPr>
          <a:xfrm>
            <a:off x="5076458" y="3234766"/>
            <a:ext cx="837105" cy="359705"/>
          </a:xfrm>
          <a:prstGeom prst="rect">
            <a:avLst/>
          </a:prstGeom>
        </p:spPr>
        <p:txBody>
          <a:bodyPr wrap="none" lIns="51426" tIns="25713" rIns="51426" bIns="25713" rtlCol="0">
            <a:spAutoFit/>
          </a:bodyPr>
          <a:lstStyle/>
          <a:p>
            <a:pPr lvl="0"/>
            <a:r>
              <a:rPr lang="en-US" sz="2000" b="1" dirty="0" smtClean="0"/>
              <a:t>People</a:t>
            </a:r>
            <a:endParaRPr lang="en-US" sz="2000" b="1" dirty="0"/>
          </a:p>
        </p:txBody>
      </p:sp>
      <p:sp>
        <p:nvSpPr>
          <p:cNvPr id="13" name="TextBox 12"/>
          <p:cNvSpPr txBox="1"/>
          <p:nvPr/>
        </p:nvSpPr>
        <p:spPr>
          <a:xfrm>
            <a:off x="2928832" y="3234766"/>
            <a:ext cx="1324393" cy="359705"/>
          </a:xfrm>
          <a:prstGeom prst="rect">
            <a:avLst/>
          </a:prstGeom>
        </p:spPr>
        <p:txBody>
          <a:bodyPr wrap="none" lIns="51426" tIns="25713" rIns="51426" bIns="25713" rtlCol="0">
            <a:spAutoFit/>
          </a:bodyPr>
          <a:lstStyle/>
          <a:p>
            <a:pPr lvl="0" algn="r"/>
            <a:r>
              <a:rPr lang="en-US" sz="2000" b="1" dirty="0" smtClean="0"/>
              <a:t>Technology</a:t>
            </a:r>
            <a:endParaRPr lang="en-US" sz="2000" b="1" dirty="0"/>
          </a:p>
        </p:txBody>
      </p:sp>
    </p:spTree>
    <p:extLst>
      <p:ext uri="{BB962C8B-B14F-4D97-AF65-F5344CB8AC3E}">
        <p14:creationId xmlns:p14="http://schemas.microsoft.com/office/powerpoint/2010/main" val="421859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Process</a:t>
            </a:r>
            <a:endParaRPr lang="en-US" dirty="0"/>
          </a:p>
        </p:txBody>
      </p:sp>
    </p:spTree>
    <p:extLst>
      <p:ext uri="{BB962C8B-B14F-4D97-AF65-F5344CB8AC3E}">
        <p14:creationId xmlns:p14="http://schemas.microsoft.com/office/powerpoint/2010/main" val="1327502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57250"/>
          </a:xfrm>
        </p:spPr>
        <p:txBody>
          <a:bodyPr/>
          <a:lstStyle/>
          <a:p>
            <a:r>
              <a:rPr lang="en-US" dirty="0" smtClean="0">
                <a:solidFill>
                  <a:schemeClr val="tx1"/>
                </a:solidFill>
              </a:rPr>
              <a:t>Threat Modeling &amp; Playbooks</a:t>
            </a:r>
            <a:endParaRPr lang="en-US" sz="1400" dirty="0">
              <a:solidFill>
                <a:schemeClr val="tx1"/>
              </a:solidFill>
            </a:endParaRPr>
          </a:p>
        </p:txBody>
      </p:sp>
      <p:sp>
        <p:nvSpPr>
          <p:cNvPr id="4" name="Slide Number Placeholder 3"/>
          <p:cNvSpPr>
            <a:spLocks noGrp="1"/>
          </p:cNvSpPr>
          <p:nvPr>
            <p:ph type="sldNum" sz="quarter" idx="15"/>
          </p:nvPr>
        </p:nvSpPr>
        <p:spPr>
          <a:xfrm>
            <a:off x="4395955" y="4770438"/>
            <a:ext cx="385762" cy="257175"/>
          </a:xfrm>
        </p:spPr>
        <p:txBody>
          <a:bodyPr/>
          <a:lstStyle/>
          <a:p>
            <a:fld id="{027CC8FC-DC84-4CE8-AADD-ED05D9A2A54F}" type="slidenum">
              <a:rPr lang="en-US" smtClean="0"/>
              <a:pPr/>
              <a:t>7</a:t>
            </a:fld>
            <a:endParaRPr lang="en-US" dirty="0"/>
          </a:p>
        </p:txBody>
      </p:sp>
      <p:sp>
        <p:nvSpPr>
          <p:cNvPr id="20" name="Down Arrow 19"/>
          <p:cNvSpPr/>
          <p:nvPr/>
        </p:nvSpPr>
        <p:spPr>
          <a:xfrm>
            <a:off x="708725" y="886107"/>
            <a:ext cx="443344" cy="3626640"/>
          </a:xfrm>
          <a:prstGeom prst="downArrow">
            <a:avLst/>
          </a:prstGeom>
          <a:gradFill flip="none" rotWithShape="1">
            <a:gsLst>
              <a:gs pos="15000">
                <a:srgbClr val="51882C"/>
              </a:gs>
              <a:gs pos="89000">
                <a:schemeClr val="accent3"/>
              </a:gs>
              <a:gs pos="0">
                <a:srgbClr val="477627"/>
              </a:gs>
            </a:gsLst>
            <a:lin ang="16200000" scaled="0"/>
            <a:tileRect/>
          </a:gradFill>
          <a:ln w="28575"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1253067" y="886107"/>
            <a:ext cx="7645400" cy="908818"/>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253067" y="2700882"/>
            <a:ext cx="7645400" cy="908818"/>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1253067" y="3603929"/>
            <a:ext cx="7645400" cy="908818"/>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4737087" y="985361"/>
            <a:ext cx="4008980" cy="738664"/>
          </a:xfrm>
          <a:prstGeom prst="rect">
            <a:avLst/>
          </a:prstGeom>
        </p:spPr>
        <p:txBody>
          <a:bodyPr wrap="square">
            <a:spAutoFit/>
          </a:bodyPr>
          <a:lstStyle/>
          <a:p>
            <a:pPr marL="169863" indent="-169863">
              <a:buClr>
                <a:schemeClr val="accent1"/>
              </a:buClr>
              <a:buFont typeface="Arial" panose="020B0604020202020204" pitchFamily="34" charset="0"/>
              <a:buChar char="•"/>
            </a:pPr>
            <a:r>
              <a:rPr lang="en-US" sz="1400" dirty="0">
                <a:latin typeface="+mn-lt"/>
              </a:rPr>
              <a:t>Intellectual property or </a:t>
            </a:r>
            <a:r>
              <a:rPr lang="en-US" sz="1400" dirty="0" smtClean="0">
                <a:latin typeface="+mn-lt"/>
              </a:rPr>
              <a:t>customer data </a:t>
            </a:r>
            <a:r>
              <a:rPr lang="en-US" sz="1400" dirty="0">
                <a:latin typeface="+mn-lt"/>
              </a:rPr>
              <a:t>loss, compliance, etc.</a:t>
            </a:r>
          </a:p>
          <a:p>
            <a:pPr marL="169863" indent="-169863" defTabSz="816334">
              <a:buClr>
                <a:schemeClr val="accent1"/>
              </a:buClr>
              <a:buFont typeface="Arial" panose="020B0604020202020204" pitchFamily="34" charset="0"/>
              <a:buChar char="•"/>
            </a:pPr>
            <a:r>
              <a:rPr lang="en-US" sz="1400" dirty="0">
                <a:latin typeface="+mn-lt"/>
              </a:rPr>
              <a:t>Prioritize based on impact</a:t>
            </a:r>
          </a:p>
        </p:txBody>
      </p:sp>
      <p:cxnSp>
        <p:nvCxnSpPr>
          <p:cNvPr id="15" name="Straight Connector 14"/>
          <p:cNvCxnSpPr/>
          <p:nvPr/>
        </p:nvCxnSpPr>
        <p:spPr>
          <a:xfrm>
            <a:off x="4690533" y="886107"/>
            <a:ext cx="0" cy="3626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11867" y="886107"/>
            <a:ext cx="0" cy="36266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83678" y="1153835"/>
            <a:ext cx="314510" cy="400110"/>
          </a:xfrm>
          <a:prstGeom prst="rect">
            <a:avLst/>
          </a:prstGeom>
        </p:spPr>
        <p:txBody>
          <a:bodyPr wrap="none">
            <a:spAutoFit/>
          </a:bodyPr>
          <a:lstStyle/>
          <a:p>
            <a:pPr algn="ctr"/>
            <a:r>
              <a:rPr lang="en-US" sz="2000" b="1" dirty="0">
                <a:solidFill>
                  <a:schemeClr val="accent5"/>
                </a:solidFill>
              </a:rPr>
              <a:t>1</a:t>
            </a:r>
          </a:p>
        </p:txBody>
      </p:sp>
      <p:sp>
        <p:nvSpPr>
          <p:cNvPr id="22" name="Rectangle 21"/>
          <p:cNvSpPr/>
          <p:nvPr/>
        </p:nvSpPr>
        <p:spPr>
          <a:xfrm>
            <a:off x="1877970" y="1086161"/>
            <a:ext cx="2812563" cy="553998"/>
          </a:xfrm>
          <a:prstGeom prst="rect">
            <a:avLst/>
          </a:prstGeom>
        </p:spPr>
        <p:txBody>
          <a:bodyPr wrap="square">
            <a:spAutoFit/>
          </a:bodyPr>
          <a:lstStyle/>
          <a:p>
            <a:r>
              <a:rPr lang="en-US" sz="1500" b="1" dirty="0">
                <a:solidFill>
                  <a:schemeClr val="accent1"/>
                </a:solidFill>
              </a:rPr>
              <a:t>What threats does the organization care about? </a:t>
            </a:r>
          </a:p>
        </p:txBody>
      </p:sp>
      <p:sp>
        <p:nvSpPr>
          <p:cNvPr id="8" name="Rectangle 7"/>
          <p:cNvSpPr/>
          <p:nvPr/>
        </p:nvSpPr>
        <p:spPr>
          <a:xfrm>
            <a:off x="1253061" y="1792070"/>
            <a:ext cx="7645400" cy="908818"/>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p:cNvGrpSpPr/>
          <p:nvPr/>
        </p:nvGrpSpPr>
        <p:grpSpPr>
          <a:xfrm>
            <a:off x="1383677" y="1977784"/>
            <a:ext cx="7514790" cy="572640"/>
            <a:chOff x="1383677" y="1977784"/>
            <a:chExt cx="7514790" cy="572640"/>
          </a:xfrm>
        </p:grpSpPr>
        <p:sp>
          <p:nvSpPr>
            <p:cNvPr id="7" name="Rectangle 6"/>
            <p:cNvSpPr/>
            <p:nvPr/>
          </p:nvSpPr>
          <p:spPr>
            <a:xfrm>
              <a:off x="4737087" y="1977784"/>
              <a:ext cx="4161380" cy="523220"/>
            </a:xfrm>
            <a:prstGeom prst="rect">
              <a:avLst/>
            </a:prstGeom>
          </p:spPr>
          <p:txBody>
            <a:bodyPr wrap="square">
              <a:spAutoFit/>
            </a:bodyPr>
            <a:lstStyle/>
            <a:p>
              <a:pPr marL="169863" indent="-169863" defTabSz="816334">
                <a:buClr>
                  <a:schemeClr val="accent1"/>
                </a:buClr>
                <a:buFont typeface="Arial" panose="020B0604020202020204" pitchFamily="34" charset="0"/>
                <a:buChar char="•"/>
              </a:pPr>
              <a:r>
                <a:rPr lang="en-US" sz="1400" dirty="0">
                  <a:latin typeface="+mn-lt"/>
                </a:rPr>
                <a:t>How it would access and </a:t>
              </a:r>
              <a:r>
                <a:rPr lang="en-US" sz="1400" dirty="0" smtClean="0">
                  <a:latin typeface="+mn-lt"/>
                </a:rPr>
                <a:t>exfiltrate</a:t>
              </a:r>
              <a:br>
                <a:rPr lang="en-US" sz="1400" dirty="0" smtClean="0">
                  <a:latin typeface="+mn-lt"/>
                </a:rPr>
              </a:br>
              <a:r>
                <a:rPr lang="en-US" sz="1400" dirty="0" smtClean="0">
                  <a:latin typeface="+mn-lt"/>
                </a:rPr>
                <a:t>confidential </a:t>
              </a:r>
              <a:r>
                <a:rPr lang="en-US" sz="1400" dirty="0">
                  <a:latin typeface="+mn-lt"/>
                </a:rPr>
                <a:t>data</a:t>
              </a:r>
            </a:p>
          </p:txBody>
        </p:sp>
        <p:sp>
          <p:nvSpPr>
            <p:cNvPr id="18" name="Rectangle 17"/>
            <p:cNvSpPr/>
            <p:nvPr/>
          </p:nvSpPr>
          <p:spPr>
            <a:xfrm>
              <a:off x="1383677" y="2012556"/>
              <a:ext cx="314510" cy="400110"/>
            </a:xfrm>
            <a:prstGeom prst="rect">
              <a:avLst/>
            </a:prstGeom>
          </p:spPr>
          <p:txBody>
            <a:bodyPr wrap="none">
              <a:spAutoFit/>
            </a:bodyPr>
            <a:lstStyle/>
            <a:p>
              <a:pPr algn="ctr"/>
              <a:r>
                <a:rPr lang="en-US" sz="2000" b="1" dirty="0" smtClean="0">
                  <a:solidFill>
                    <a:schemeClr val="accent5"/>
                  </a:solidFill>
                </a:rPr>
                <a:t>2</a:t>
              </a:r>
              <a:endParaRPr lang="en-US" sz="2000" b="1" dirty="0">
                <a:solidFill>
                  <a:schemeClr val="accent5"/>
                </a:solidFill>
              </a:endParaRPr>
            </a:p>
          </p:txBody>
        </p:sp>
        <p:sp>
          <p:nvSpPr>
            <p:cNvPr id="23" name="Rectangle 22"/>
            <p:cNvSpPr/>
            <p:nvPr/>
          </p:nvSpPr>
          <p:spPr>
            <a:xfrm>
              <a:off x="1877971" y="1996426"/>
              <a:ext cx="2480734" cy="553998"/>
            </a:xfrm>
            <a:prstGeom prst="rect">
              <a:avLst/>
            </a:prstGeom>
          </p:spPr>
          <p:txBody>
            <a:bodyPr wrap="square">
              <a:spAutoFit/>
            </a:bodyPr>
            <a:lstStyle/>
            <a:p>
              <a:r>
                <a:rPr lang="en-US" sz="1500" b="1" dirty="0">
                  <a:solidFill>
                    <a:schemeClr val="accent1"/>
                  </a:solidFill>
                </a:rPr>
                <a:t>What would </a:t>
              </a:r>
              <a:r>
                <a:rPr lang="en-US" sz="1500" b="1" dirty="0" smtClean="0">
                  <a:solidFill>
                    <a:schemeClr val="accent1"/>
                  </a:solidFill>
                </a:rPr>
                <a:t>the threat </a:t>
              </a:r>
              <a:r>
                <a:rPr lang="en-US" sz="1500" b="1" dirty="0">
                  <a:solidFill>
                    <a:schemeClr val="accent1"/>
                  </a:solidFill>
                </a:rPr>
                <a:t>look like?</a:t>
              </a:r>
            </a:p>
          </p:txBody>
        </p:sp>
      </p:grpSp>
      <p:grpSp>
        <p:nvGrpSpPr>
          <p:cNvPr id="31" name="Group 30"/>
          <p:cNvGrpSpPr/>
          <p:nvPr/>
        </p:nvGrpSpPr>
        <p:grpSpPr>
          <a:xfrm>
            <a:off x="1383678" y="2724233"/>
            <a:ext cx="7497861" cy="892552"/>
            <a:chOff x="1383678" y="2724233"/>
            <a:chExt cx="7497861" cy="892552"/>
          </a:xfrm>
        </p:grpSpPr>
        <p:sp>
          <p:nvSpPr>
            <p:cNvPr id="12" name="Rectangle 11"/>
            <p:cNvSpPr/>
            <p:nvPr/>
          </p:nvSpPr>
          <p:spPr>
            <a:xfrm>
              <a:off x="4737087" y="2724233"/>
              <a:ext cx="4144452" cy="892552"/>
            </a:xfrm>
            <a:prstGeom prst="rect">
              <a:avLst/>
            </a:prstGeom>
          </p:spPr>
          <p:txBody>
            <a:bodyPr wrap="square">
              <a:spAutoFit/>
            </a:bodyPr>
            <a:lstStyle/>
            <a:p>
              <a:pPr marL="169863" indent="-169863" defTabSz="816334">
                <a:buClr>
                  <a:schemeClr val="accent1"/>
                </a:buClr>
                <a:buFont typeface="Arial" panose="020B0604020202020204" pitchFamily="34" charset="0"/>
                <a:buChar char="•"/>
              </a:pPr>
              <a:r>
                <a:rPr lang="en-US" sz="1400" dirty="0">
                  <a:latin typeface="+mn-lt"/>
                </a:rPr>
                <a:t>Requires machine data and external context</a:t>
              </a:r>
            </a:p>
            <a:p>
              <a:pPr marL="169863" indent="-169863" defTabSz="816334">
                <a:buClr>
                  <a:schemeClr val="accent1"/>
                </a:buClr>
                <a:buFont typeface="Arial" panose="020B0604020202020204" pitchFamily="34" charset="0"/>
                <a:buChar char="•"/>
              </a:pPr>
              <a:r>
                <a:rPr lang="en-US" sz="1400" dirty="0">
                  <a:latin typeface="+mn-lt"/>
                </a:rPr>
                <a:t>Searches or visualizations that would detect </a:t>
              </a:r>
              <a:r>
                <a:rPr lang="en-US" sz="1400" dirty="0" smtClean="0">
                  <a:latin typeface="+mn-lt"/>
                </a:rPr>
                <a:t>it</a:t>
              </a:r>
              <a:r>
                <a:rPr lang="en-US" sz="1200" i="1" dirty="0" smtClean="0">
                  <a:latin typeface="+mn-lt"/>
                </a:rPr>
                <a:t> </a:t>
              </a:r>
              <a:r>
                <a:rPr lang="en-US" sz="1200" i="1" dirty="0">
                  <a:latin typeface="+mn-lt"/>
                </a:rPr>
                <a:t>(correlated events, anomaly detection, deviations</a:t>
              </a:r>
              <a:br>
                <a:rPr lang="en-US" sz="1200" i="1" dirty="0">
                  <a:latin typeface="+mn-lt"/>
                </a:rPr>
              </a:br>
              <a:r>
                <a:rPr lang="en-US" sz="1200" i="1" dirty="0">
                  <a:latin typeface="+mn-lt"/>
                </a:rPr>
                <a:t>from a baseline, risk scoring)</a:t>
              </a:r>
              <a:endParaRPr lang="en-US" sz="1400" i="1" dirty="0">
                <a:latin typeface="+mn-lt"/>
              </a:endParaRPr>
            </a:p>
          </p:txBody>
        </p:sp>
        <p:sp>
          <p:nvSpPr>
            <p:cNvPr id="19" name="Rectangle 18"/>
            <p:cNvSpPr/>
            <p:nvPr/>
          </p:nvSpPr>
          <p:spPr>
            <a:xfrm>
              <a:off x="1383678" y="2941900"/>
              <a:ext cx="314510" cy="400110"/>
            </a:xfrm>
            <a:prstGeom prst="rect">
              <a:avLst/>
            </a:prstGeom>
          </p:spPr>
          <p:txBody>
            <a:bodyPr wrap="none">
              <a:spAutoFit/>
            </a:bodyPr>
            <a:lstStyle/>
            <a:p>
              <a:pPr algn="ctr"/>
              <a:r>
                <a:rPr lang="en-US" sz="2000" b="1" dirty="0" smtClean="0">
                  <a:solidFill>
                    <a:schemeClr val="accent5"/>
                  </a:solidFill>
                </a:rPr>
                <a:t>3</a:t>
              </a:r>
              <a:endParaRPr lang="en-US" sz="2000" b="1" dirty="0">
                <a:solidFill>
                  <a:schemeClr val="accent5"/>
                </a:solidFill>
              </a:endParaRPr>
            </a:p>
          </p:txBody>
        </p:sp>
        <p:sp>
          <p:nvSpPr>
            <p:cNvPr id="24" name="Rectangle 23"/>
            <p:cNvSpPr/>
            <p:nvPr/>
          </p:nvSpPr>
          <p:spPr>
            <a:xfrm>
              <a:off x="1877970" y="2899565"/>
              <a:ext cx="2480734" cy="553998"/>
            </a:xfrm>
            <a:prstGeom prst="rect">
              <a:avLst/>
            </a:prstGeom>
          </p:spPr>
          <p:txBody>
            <a:bodyPr wrap="square">
              <a:spAutoFit/>
            </a:bodyPr>
            <a:lstStyle/>
            <a:p>
              <a:r>
                <a:rPr lang="en-US" sz="1500" b="1" dirty="0">
                  <a:solidFill>
                    <a:schemeClr val="accent1"/>
                  </a:solidFill>
                </a:rPr>
                <a:t>How would we detect/block the threat?</a:t>
              </a:r>
            </a:p>
          </p:txBody>
        </p:sp>
      </p:grpSp>
      <p:grpSp>
        <p:nvGrpSpPr>
          <p:cNvPr id="32" name="Group 31"/>
          <p:cNvGrpSpPr/>
          <p:nvPr/>
        </p:nvGrpSpPr>
        <p:grpSpPr>
          <a:xfrm>
            <a:off x="1383676" y="3705691"/>
            <a:ext cx="7421644" cy="738664"/>
            <a:chOff x="1383676" y="3705691"/>
            <a:chExt cx="7421644" cy="738664"/>
          </a:xfrm>
        </p:grpSpPr>
        <p:sp>
          <p:nvSpPr>
            <p:cNvPr id="13" name="Rectangle 12"/>
            <p:cNvSpPr/>
            <p:nvPr/>
          </p:nvSpPr>
          <p:spPr>
            <a:xfrm>
              <a:off x="4737087" y="3705691"/>
              <a:ext cx="4068233" cy="738664"/>
            </a:xfrm>
            <a:prstGeom prst="rect">
              <a:avLst/>
            </a:prstGeom>
          </p:spPr>
          <p:txBody>
            <a:bodyPr wrap="square">
              <a:spAutoFit/>
            </a:bodyPr>
            <a:lstStyle/>
            <a:p>
              <a:pPr marL="169863" indent="-169863" defTabSz="816334">
                <a:buClr>
                  <a:schemeClr val="accent1"/>
                </a:buClr>
                <a:buFont typeface="Arial" panose="020B0604020202020204" pitchFamily="34" charset="0"/>
                <a:buChar char="•"/>
              </a:pPr>
              <a:r>
                <a:rPr lang="en-US" sz="1400" dirty="0">
                  <a:latin typeface="+mn-lt"/>
                </a:rPr>
                <a:t>Severity, response process, roles and responsibilities, how to document, how to remediate, when to escalate or close, etc.</a:t>
              </a:r>
            </a:p>
          </p:txBody>
        </p:sp>
        <p:sp>
          <p:nvSpPr>
            <p:cNvPr id="21" name="Rectangle 20"/>
            <p:cNvSpPr/>
            <p:nvPr/>
          </p:nvSpPr>
          <p:spPr>
            <a:xfrm>
              <a:off x="1383676" y="3863411"/>
              <a:ext cx="314510" cy="400110"/>
            </a:xfrm>
            <a:prstGeom prst="rect">
              <a:avLst/>
            </a:prstGeom>
          </p:spPr>
          <p:txBody>
            <a:bodyPr wrap="none">
              <a:spAutoFit/>
            </a:bodyPr>
            <a:lstStyle/>
            <a:p>
              <a:pPr algn="ctr"/>
              <a:r>
                <a:rPr lang="en-US" sz="2000" b="1" dirty="0">
                  <a:solidFill>
                    <a:schemeClr val="accent5"/>
                  </a:solidFill>
                </a:rPr>
                <a:t>4</a:t>
              </a:r>
            </a:p>
          </p:txBody>
        </p:sp>
        <p:sp>
          <p:nvSpPr>
            <p:cNvPr id="25" name="Rectangle 24"/>
            <p:cNvSpPr/>
            <p:nvPr/>
          </p:nvSpPr>
          <p:spPr>
            <a:xfrm>
              <a:off x="1877970" y="3782884"/>
              <a:ext cx="2675467" cy="553998"/>
            </a:xfrm>
            <a:prstGeom prst="rect">
              <a:avLst/>
            </a:prstGeom>
          </p:spPr>
          <p:txBody>
            <a:bodyPr wrap="square">
              <a:spAutoFit/>
            </a:bodyPr>
            <a:lstStyle/>
            <a:p>
              <a:r>
                <a:rPr lang="en-US" sz="1500" b="1" dirty="0">
                  <a:solidFill>
                    <a:schemeClr val="accent1"/>
                  </a:solidFill>
                </a:rPr>
                <a:t>What is the playbook/process for each type of threat?</a:t>
              </a:r>
            </a:p>
          </p:txBody>
        </p:sp>
      </p:grpSp>
    </p:spTree>
    <p:extLst>
      <p:ext uri="{BB962C8B-B14F-4D97-AF65-F5344CB8AC3E}">
        <p14:creationId xmlns:p14="http://schemas.microsoft.com/office/powerpoint/2010/main" val="118219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t>Simplified SOC Tiers</a:t>
            </a:r>
            <a:endParaRPr lang="en-US" sz="2400" dirty="0">
              <a:solidFill>
                <a:srgbClr val="FF0000"/>
              </a:solidFill>
            </a:endParaRPr>
          </a:p>
        </p:txBody>
      </p:sp>
      <p:sp>
        <p:nvSpPr>
          <p:cNvPr id="5" name="Bent-Up Arrow 4"/>
          <p:cNvSpPr/>
          <p:nvPr/>
        </p:nvSpPr>
        <p:spPr>
          <a:xfrm rot="5400000">
            <a:off x="3789193" y="2018294"/>
            <a:ext cx="744759" cy="467513"/>
          </a:xfrm>
          <a:prstGeom prst="bentUpArrow">
            <a:avLst>
              <a:gd name="adj1" fmla="val 34647"/>
              <a:gd name="adj2" fmla="val 25000"/>
              <a:gd name="adj3" fmla="val 42112"/>
            </a:avLst>
          </a:prstGeom>
          <a:gradFill flip="none" rotWithShape="1">
            <a:gsLst>
              <a:gs pos="0">
                <a:schemeClr val="bg2">
                  <a:lumMod val="50000"/>
                </a:schemeClr>
              </a:gs>
              <a:gs pos="74000">
                <a:schemeClr val="accent4"/>
              </a:gs>
            </a:gsLst>
            <a:lin ang="9060000" scaled="0"/>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 name="Freeform 5"/>
          <p:cNvSpPr/>
          <p:nvPr/>
        </p:nvSpPr>
        <p:spPr>
          <a:xfrm>
            <a:off x="3736042" y="1022928"/>
            <a:ext cx="1086518" cy="802296"/>
          </a:xfrm>
          <a:custGeom>
            <a:avLst/>
            <a:gdLst>
              <a:gd name="connsiteX0" fmla="*/ 0 w 1515909"/>
              <a:gd name="connsiteY0" fmla="*/ 186598 h 1119363"/>
              <a:gd name="connsiteX1" fmla="*/ 186598 w 1515909"/>
              <a:gd name="connsiteY1" fmla="*/ 0 h 1119363"/>
              <a:gd name="connsiteX2" fmla="*/ 1329311 w 1515909"/>
              <a:gd name="connsiteY2" fmla="*/ 0 h 1119363"/>
              <a:gd name="connsiteX3" fmla="*/ 1515909 w 1515909"/>
              <a:gd name="connsiteY3" fmla="*/ 186598 h 1119363"/>
              <a:gd name="connsiteX4" fmla="*/ 1515909 w 1515909"/>
              <a:gd name="connsiteY4" fmla="*/ 932765 h 1119363"/>
              <a:gd name="connsiteX5" fmla="*/ 1329311 w 1515909"/>
              <a:gd name="connsiteY5" fmla="*/ 1119363 h 1119363"/>
              <a:gd name="connsiteX6" fmla="*/ 186598 w 1515909"/>
              <a:gd name="connsiteY6" fmla="*/ 1119363 h 1119363"/>
              <a:gd name="connsiteX7" fmla="*/ 0 w 1515909"/>
              <a:gd name="connsiteY7" fmla="*/ 932765 h 1119363"/>
              <a:gd name="connsiteX8" fmla="*/ 0 w 1515909"/>
              <a:gd name="connsiteY8" fmla="*/ 186598 h 11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909" h="1119363">
                <a:moveTo>
                  <a:pt x="0" y="186598"/>
                </a:moveTo>
                <a:cubicBezTo>
                  <a:pt x="0" y="83543"/>
                  <a:pt x="83543" y="0"/>
                  <a:pt x="186598" y="0"/>
                </a:cubicBezTo>
                <a:lnTo>
                  <a:pt x="1329311" y="0"/>
                </a:lnTo>
                <a:cubicBezTo>
                  <a:pt x="1432366" y="0"/>
                  <a:pt x="1515909" y="83543"/>
                  <a:pt x="1515909" y="186598"/>
                </a:cubicBezTo>
                <a:lnTo>
                  <a:pt x="1515909" y="932765"/>
                </a:lnTo>
                <a:cubicBezTo>
                  <a:pt x="1515909" y="1035820"/>
                  <a:pt x="1432366" y="1119363"/>
                  <a:pt x="1329311" y="1119363"/>
                </a:cubicBezTo>
                <a:lnTo>
                  <a:pt x="186598" y="1119363"/>
                </a:lnTo>
                <a:cubicBezTo>
                  <a:pt x="83543" y="1119363"/>
                  <a:pt x="0" y="1035820"/>
                  <a:pt x="0" y="932765"/>
                </a:cubicBezTo>
                <a:lnTo>
                  <a:pt x="0" y="186598"/>
                </a:lnTo>
                <a:close/>
              </a:path>
            </a:pathLst>
          </a:custGeom>
          <a:solidFill>
            <a:schemeClr val="accent2"/>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lvl="0" algn="ctr" defTabSz="1422400">
              <a:lnSpc>
                <a:spcPct val="90000"/>
              </a:lnSpc>
              <a:spcBef>
                <a:spcPct val="0"/>
              </a:spcBef>
              <a:spcAft>
                <a:spcPct val="35000"/>
              </a:spcAft>
            </a:pPr>
            <a:r>
              <a:rPr lang="en-US" sz="2400" b="1" kern="1200" dirty="0" smtClean="0"/>
              <a:t>TIER 1</a:t>
            </a:r>
            <a:endParaRPr lang="en-US" sz="2400" b="1" kern="1200" dirty="0"/>
          </a:p>
        </p:txBody>
      </p:sp>
      <p:sp>
        <p:nvSpPr>
          <p:cNvPr id="9" name="Freeform 8"/>
          <p:cNvSpPr/>
          <p:nvPr/>
        </p:nvSpPr>
        <p:spPr>
          <a:xfrm>
            <a:off x="4978796" y="1011925"/>
            <a:ext cx="3311482" cy="812645"/>
          </a:xfrm>
          <a:custGeom>
            <a:avLst/>
            <a:gdLst>
              <a:gd name="connsiteX0" fmla="*/ 0 w 4193428"/>
              <a:gd name="connsiteY0" fmla="*/ 0 h 812645"/>
              <a:gd name="connsiteX1" fmla="*/ 4193428 w 4193428"/>
              <a:gd name="connsiteY1" fmla="*/ 0 h 812645"/>
              <a:gd name="connsiteX2" fmla="*/ 4193428 w 4193428"/>
              <a:gd name="connsiteY2" fmla="*/ 812645 h 812645"/>
              <a:gd name="connsiteX3" fmla="*/ 0 w 4193428"/>
              <a:gd name="connsiteY3" fmla="*/ 812645 h 812645"/>
              <a:gd name="connsiteX4" fmla="*/ 0 w 4193428"/>
              <a:gd name="connsiteY4" fmla="*/ 0 h 8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428" h="812645">
                <a:moveTo>
                  <a:pt x="0" y="0"/>
                </a:moveTo>
                <a:lnTo>
                  <a:pt x="4193428" y="0"/>
                </a:lnTo>
                <a:lnTo>
                  <a:pt x="4193428" y="812645"/>
                </a:lnTo>
                <a:lnTo>
                  <a:pt x="0" y="81264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lr>
                <a:schemeClr val="accent1"/>
              </a:buClr>
              <a:buChar char="••"/>
            </a:pPr>
            <a:r>
              <a:rPr lang="en-US" sz="1600" kern="1200" dirty="0" smtClean="0">
                <a:solidFill>
                  <a:schemeClr val="tx1"/>
                </a:solidFill>
              </a:rPr>
              <a:t>Monitoring</a:t>
            </a:r>
            <a:endParaRPr lang="en-US" sz="1600" kern="1200" dirty="0">
              <a:solidFill>
                <a:schemeClr val="tx1"/>
              </a:solidFill>
            </a:endParaRPr>
          </a:p>
          <a:p>
            <a:pPr marL="171450" lvl="1" indent="-171450" defTabSz="711200">
              <a:lnSpc>
                <a:spcPct val="90000"/>
              </a:lnSpc>
              <a:spcAft>
                <a:spcPct val="15000"/>
              </a:spcAft>
              <a:buClr>
                <a:schemeClr val="accent1"/>
              </a:buClr>
              <a:buChar char="••"/>
            </a:pPr>
            <a:r>
              <a:rPr lang="en-US" dirty="0">
                <a:solidFill>
                  <a:schemeClr val="tx1"/>
                </a:solidFill>
              </a:rPr>
              <a:t>Opens tickets, closes false positives</a:t>
            </a:r>
          </a:p>
          <a:p>
            <a:pPr marL="171450" lvl="1" indent="-171450" defTabSz="711200">
              <a:lnSpc>
                <a:spcPct val="90000"/>
              </a:lnSpc>
              <a:spcAft>
                <a:spcPct val="15000"/>
              </a:spcAft>
              <a:buClr>
                <a:schemeClr val="accent1"/>
              </a:buClr>
              <a:buChar char="••"/>
            </a:pPr>
            <a:r>
              <a:rPr lang="en-US" dirty="0">
                <a:solidFill>
                  <a:schemeClr val="tx1"/>
                </a:solidFill>
              </a:rPr>
              <a:t>Basic investigation and mitigation</a:t>
            </a:r>
          </a:p>
        </p:txBody>
      </p:sp>
      <p:sp>
        <p:nvSpPr>
          <p:cNvPr id="11" name="Freeform 10"/>
          <p:cNvSpPr/>
          <p:nvPr/>
        </p:nvSpPr>
        <p:spPr>
          <a:xfrm>
            <a:off x="4449644" y="2029438"/>
            <a:ext cx="1086518" cy="802296"/>
          </a:xfrm>
          <a:custGeom>
            <a:avLst/>
            <a:gdLst>
              <a:gd name="connsiteX0" fmla="*/ 0 w 1515909"/>
              <a:gd name="connsiteY0" fmla="*/ 186598 h 1119363"/>
              <a:gd name="connsiteX1" fmla="*/ 186598 w 1515909"/>
              <a:gd name="connsiteY1" fmla="*/ 0 h 1119363"/>
              <a:gd name="connsiteX2" fmla="*/ 1329311 w 1515909"/>
              <a:gd name="connsiteY2" fmla="*/ 0 h 1119363"/>
              <a:gd name="connsiteX3" fmla="*/ 1515909 w 1515909"/>
              <a:gd name="connsiteY3" fmla="*/ 186598 h 1119363"/>
              <a:gd name="connsiteX4" fmla="*/ 1515909 w 1515909"/>
              <a:gd name="connsiteY4" fmla="*/ 932765 h 1119363"/>
              <a:gd name="connsiteX5" fmla="*/ 1329311 w 1515909"/>
              <a:gd name="connsiteY5" fmla="*/ 1119363 h 1119363"/>
              <a:gd name="connsiteX6" fmla="*/ 186598 w 1515909"/>
              <a:gd name="connsiteY6" fmla="*/ 1119363 h 1119363"/>
              <a:gd name="connsiteX7" fmla="*/ 0 w 1515909"/>
              <a:gd name="connsiteY7" fmla="*/ 932765 h 1119363"/>
              <a:gd name="connsiteX8" fmla="*/ 0 w 1515909"/>
              <a:gd name="connsiteY8" fmla="*/ 186598 h 11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909" h="1119363">
                <a:moveTo>
                  <a:pt x="0" y="186598"/>
                </a:moveTo>
                <a:cubicBezTo>
                  <a:pt x="0" y="83543"/>
                  <a:pt x="83543" y="0"/>
                  <a:pt x="186598" y="0"/>
                </a:cubicBezTo>
                <a:lnTo>
                  <a:pt x="1329311" y="0"/>
                </a:lnTo>
                <a:cubicBezTo>
                  <a:pt x="1432366" y="0"/>
                  <a:pt x="1515909" y="83543"/>
                  <a:pt x="1515909" y="186598"/>
                </a:cubicBezTo>
                <a:lnTo>
                  <a:pt x="1515909" y="932765"/>
                </a:lnTo>
                <a:cubicBezTo>
                  <a:pt x="1515909" y="1035820"/>
                  <a:pt x="1432366" y="1119363"/>
                  <a:pt x="1329311" y="1119363"/>
                </a:cubicBezTo>
                <a:lnTo>
                  <a:pt x="186598" y="1119363"/>
                </a:lnTo>
                <a:cubicBezTo>
                  <a:pt x="83543" y="1119363"/>
                  <a:pt x="0" y="1035820"/>
                  <a:pt x="0" y="932765"/>
                </a:cubicBezTo>
                <a:lnTo>
                  <a:pt x="0" y="186598"/>
                </a:lnTo>
                <a:close/>
              </a:path>
            </a:pathLst>
          </a:custGeom>
          <a:solidFill>
            <a:schemeClr val="accent2">
              <a:lumMod val="75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lvl="0" algn="ctr" defTabSz="1422400">
              <a:lnSpc>
                <a:spcPct val="90000"/>
              </a:lnSpc>
              <a:spcBef>
                <a:spcPct val="0"/>
              </a:spcBef>
              <a:spcAft>
                <a:spcPct val="35000"/>
              </a:spcAft>
            </a:pPr>
            <a:r>
              <a:rPr lang="en-US" sz="2400" b="1" kern="1200" dirty="0" smtClean="0"/>
              <a:t>TIER 2</a:t>
            </a:r>
            <a:endParaRPr lang="en-US" sz="2400" b="1" kern="1200" dirty="0"/>
          </a:p>
        </p:txBody>
      </p:sp>
      <p:sp>
        <p:nvSpPr>
          <p:cNvPr id="12" name="Freeform 11"/>
          <p:cNvSpPr/>
          <p:nvPr/>
        </p:nvSpPr>
        <p:spPr>
          <a:xfrm>
            <a:off x="5643181" y="2033524"/>
            <a:ext cx="3327684" cy="812645"/>
          </a:xfrm>
          <a:custGeom>
            <a:avLst/>
            <a:gdLst>
              <a:gd name="connsiteX0" fmla="*/ 0 w 3327684"/>
              <a:gd name="connsiteY0" fmla="*/ 0 h 812645"/>
              <a:gd name="connsiteX1" fmla="*/ 3327684 w 3327684"/>
              <a:gd name="connsiteY1" fmla="*/ 0 h 812645"/>
              <a:gd name="connsiteX2" fmla="*/ 3327684 w 3327684"/>
              <a:gd name="connsiteY2" fmla="*/ 812645 h 812645"/>
              <a:gd name="connsiteX3" fmla="*/ 0 w 3327684"/>
              <a:gd name="connsiteY3" fmla="*/ 812645 h 812645"/>
              <a:gd name="connsiteX4" fmla="*/ 0 w 3327684"/>
              <a:gd name="connsiteY4" fmla="*/ 0 h 8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684" h="812645">
                <a:moveTo>
                  <a:pt x="0" y="0"/>
                </a:moveTo>
                <a:lnTo>
                  <a:pt x="3327684" y="0"/>
                </a:lnTo>
                <a:lnTo>
                  <a:pt x="3327684" y="812645"/>
                </a:lnTo>
                <a:lnTo>
                  <a:pt x="0" y="812645"/>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defTabSz="711200">
              <a:lnSpc>
                <a:spcPct val="90000"/>
              </a:lnSpc>
              <a:spcAft>
                <a:spcPct val="15000"/>
              </a:spcAft>
              <a:buClr>
                <a:schemeClr val="accent1"/>
              </a:buClr>
              <a:buChar char="••"/>
            </a:pPr>
            <a:r>
              <a:rPr lang="en-US" dirty="0">
                <a:solidFill>
                  <a:schemeClr val="tx1"/>
                </a:solidFill>
              </a:rPr>
              <a:t>Deep </a:t>
            </a:r>
            <a:r>
              <a:rPr lang="en-US" dirty="0" smtClean="0">
                <a:solidFill>
                  <a:schemeClr val="tx1"/>
                </a:solidFill>
              </a:rPr>
              <a:t>investigations/CSIRT</a:t>
            </a:r>
            <a:endParaRPr lang="en-US" dirty="0">
              <a:solidFill>
                <a:schemeClr val="tx1"/>
              </a:solidFill>
            </a:endParaRPr>
          </a:p>
          <a:p>
            <a:pPr marL="171450" lvl="1" indent="-171450" defTabSz="711200">
              <a:lnSpc>
                <a:spcPct val="90000"/>
              </a:lnSpc>
              <a:spcAft>
                <a:spcPct val="15000"/>
              </a:spcAft>
              <a:buClr>
                <a:schemeClr val="accent1"/>
              </a:buClr>
              <a:buChar char="••"/>
            </a:pPr>
            <a:r>
              <a:rPr lang="en-US" dirty="0">
                <a:solidFill>
                  <a:schemeClr val="tx1"/>
                </a:solidFill>
              </a:rPr>
              <a:t>Mitigation/recommends changes</a:t>
            </a:r>
          </a:p>
        </p:txBody>
      </p:sp>
      <p:sp>
        <p:nvSpPr>
          <p:cNvPr id="13" name="Freeform 12"/>
          <p:cNvSpPr/>
          <p:nvPr/>
        </p:nvSpPr>
        <p:spPr>
          <a:xfrm>
            <a:off x="5202309" y="3035949"/>
            <a:ext cx="1086518" cy="802296"/>
          </a:xfrm>
          <a:custGeom>
            <a:avLst/>
            <a:gdLst>
              <a:gd name="connsiteX0" fmla="*/ 0 w 1515909"/>
              <a:gd name="connsiteY0" fmla="*/ 186598 h 1119363"/>
              <a:gd name="connsiteX1" fmla="*/ 186598 w 1515909"/>
              <a:gd name="connsiteY1" fmla="*/ 0 h 1119363"/>
              <a:gd name="connsiteX2" fmla="*/ 1329311 w 1515909"/>
              <a:gd name="connsiteY2" fmla="*/ 0 h 1119363"/>
              <a:gd name="connsiteX3" fmla="*/ 1515909 w 1515909"/>
              <a:gd name="connsiteY3" fmla="*/ 186598 h 1119363"/>
              <a:gd name="connsiteX4" fmla="*/ 1515909 w 1515909"/>
              <a:gd name="connsiteY4" fmla="*/ 932765 h 1119363"/>
              <a:gd name="connsiteX5" fmla="*/ 1329311 w 1515909"/>
              <a:gd name="connsiteY5" fmla="*/ 1119363 h 1119363"/>
              <a:gd name="connsiteX6" fmla="*/ 186598 w 1515909"/>
              <a:gd name="connsiteY6" fmla="*/ 1119363 h 1119363"/>
              <a:gd name="connsiteX7" fmla="*/ 0 w 1515909"/>
              <a:gd name="connsiteY7" fmla="*/ 932765 h 1119363"/>
              <a:gd name="connsiteX8" fmla="*/ 0 w 1515909"/>
              <a:gd name="connsiteY8" fmla="*/ 186598 h 11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5909" h="1119363">
                <a:moveTo>
                  <a:pt x="0" y="186598"/>
                </a:moveTo>
                <a:cubicBezTo>
                  <a:pt x="0" y="83543"/>
                  <a:pt x="83543" y="0"/>
                  <a:pt x="186598" y="0"/>
                </a:cubicBezTo>
                <a:lnTo>
                  <a:pt x="1329311" y="0"/>
                </a:lnTo>
                <a:cubicBezTo>
                  <a:pt x="1432366" y="0"/>
                  <a:pt x="1515909" y="83543"/>
                  <a:pt x="1515909" y="186598"/>
                </a:cubicBezTo>
                <a:lnTo>
                  <a:pt x="1515909" y="932765"/>
                </a:lnTo>
                <a:cubicBezTo>
                  <a:pt x="1515909" y="1035820"/>
                  <a:pt x="1432366" y="1119363"/>
                  <a:pt x="1329311" y="1119363"/>
                </a:cubicBezTo>
                <a:lnTo>
                  <a:pt x="186598" y="1119363"/>
                </a:lnTo>
                <a:cubicBezTo>
                  <a:pt x="83543" y="1119363"/>
                  <a:pt x="0" y="1035820"/>
                  <a:pt x="0" y="932765"/>
                </a:cubicBezTo>
                <a:lnTo>
                  <a:pt x="0" y="186598"/>
                </a:lnTo>
                <a:close/>
              </a:path>
            </a:pathLst>
          </a:custGeom>
          <a:solidFill>
            <a:schemeClr val="accent2">
              <a:lumMod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76573" tIns="176573" rIns="176573" bIns="176573" numCol="1" spcCol="1270" anchor="ctr" anchorCtr="0">
            <a:noAutofit/>
          </a:bodyPr>
          <a:lstStyle/>
          <a:p>
            <a:pPr lvl="0" algn="ctr" defTabSz="1422400">
              <a:lnSpc>
                <a:spcPct val="90000"/>
              </a:lnSpc>
              <a:spcBef>
                <a:spcPct val="0"/>
              </a:spcBef>
              <a:spcAft>
                <a:spcPct val="35000"/>
              </a:spcAft>
            </a:pPr>
            <a:r>
              <a:rPr lang="en-US" sz="2400" b="1" kern="1200" dirty="0" smtClean="0"/>
              <a:t>TIER 3+</a:t>
            </a:r>
            <a:endParaRPr lang="en-US" sz="2400" i="1" kern="1200" dirty="0"/>
          </a:p>
        </p:txBody>
      </p:sp>
      <p:sp>
        <p:nvSpPr>
          <p:cNvPr id="14" name="Freeform 13"/>
          <p:cNvSpPr/>
          <p:nvPr/>
        </p:nvSpPr>
        <p:spPr>
          <a:xfrm>
            <a:off x="6396338" y="3024946"/>
            <a:ext cx="2849260" cy="1561170"/>
          </a:xfrm>
          <a:custGeom>
            <a:avLst/>
            <a:gdLst>
              <a:gd name="connsiteX0" fmla="*/ 0 w 2646458"/>
              <a:gd name="connsiteY0" fmla="*/ 0 h 1377670"/>
              <a:gd name="connsiteX1" fmla="*/ 2646458 w 2646458"/>
              <a:gd name="connsiteY1" fmla="*/ 0 h 1377670"/>
              <a:gd name="connsiteX2" fmla="*/ 2646458 w 2646458"/>
              <a:gd name="connsiteY2" fmla="*/ 1377670 h 1377670"/>
              <a:gd name="connsiteX3" fmla="*/ 0 w 2646458"/>
              <a:gd name="connsiteY3" fmla="*/ 1377670 h 1377670"/>
              <a:gd name="connsiteX4" fmla="*/ 0 w 2646458"/>
              <a:gd name="connsiteY4" fmla="*/ 0 h 137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458" h="1377670">
                <a:moveTo>
                  <a:pt x="0" y="0"/>
                </a:moveTo>
                <a:lnTo>
                  <a:pt x="2646458" y="0"/>
                </a:lnTo>
                <a:lnTo>
                  <a:pt x="2646458" y="1377670"/>
                </a:lnTo>
                <a:lnTo>
                  <a:pt x="0" y="137767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defTabSz="711200">
              <a:lnSpc>
                <a:spcPct val="90000"/>
              </a:lnSpc>
              <a:spcAft>
                <a:spcPct val="15000"/>
              </a:spcAft>
              <a:buClr>
                <a:schemeClr val="accent1"/>
              </a:buClr>
              <a:buChar char="••"/>
            </a:pPr>
            <a:r>
              <a:rPr lang="en-US" dirty="0">
                <a:solidFill>
                  <a:schemeClr val="tx1"/>
                </a:solidFill>
              </a:rPr>
              <a:t>Advanced </a:t>
            </a:r>
            <a:r>
              <a:rPr lang="en-US" dirty="0" smtClean="0">
                <a:solidFill>
                  <a:schemeClr val="tx1"/>
                </a:solidFill>
              </a:rPr>
              <a:t>investigations/CSIRT</a:t>
            </a:r>
            <a:endParaRPr lang="en-US" dirty="0">
              <a:solidFill>
                <a:schemeClr val="tx1"/>
              </a:solidFill>
            </a:endParaRPr>
          </a:p>
          <a:p>
            <a:pPr marL="171450" lvl="1" indent="-171450" defTabSz="711200">
              <a:lnSpc>
                <a:spcPct val="90000"/>
              </a:lnSpc>
              <a:spcAft>
                <a:spcPct val="15000"/>
              </a:spcAft>
              <a:buClr>
                <a:schemeClr val="accent1"/>
              </a:buClr>
              <a:buChar char="••"/>
            </a:pPr>
            <a:r>
              <a:rPr lang="en-US" dirty="0">
                <a:solidFill>
                  <a:schemeClr val="tx1"/>
                </a:solidFill>
              </a:rPr>
              <a:t>Prevention</a:t>
            </a:r>
          </a:p>
          <a:p>
            <a:pPr marL="171450" lvl="1" indent="-171450" defTabSz="711200">
              <a:lnSpc>
                <a:spcPct val="90000"/>
              </a:lnSpc>
              <a:spcAft>
                <a:spcPct val="15000"/>
              </a:spcAft>
              <a:buClr>
                <a:schemeClr val="accent1"/>
              </a:buClr>
              <a:buChar char="••"/>
            </a:pPr>
            <a:r>
              <a:rPr lang="en-US" dirty="0">
                <a:solidFill>
                  <a:schemeClr val="tx1"/>
                </a:solidFill>
              </a:rPr>
              <a:t>Threat hunting</a:t>
            </a:r>
          </a:p>
          <a:p>
            <a:pPr marL="171450" lvl="1" indent="-171450" defTabSz="711200">
              <a:lnSpc>
                <a:spcPct val="90000"/>
              </a:lnSpc>
              <a:spcAft>
                <a:spcPct val="15000"/>
              </a:spcAft>
              <a:buClr>
                <a:schemeClr val="accent1"/>
              </a:buClr>
              <a:buChar char="••"/>
            </a:pPr>
            <a:r>
              <a:rPr lang="en-US" dirty="0">
                <a:solidFill>
                  <a:schemeClr val="tx1"/>
                </a:solidFill>
              </a:rPr>
              <a:t>Forensics</a:t>
            </a:r>
          </a:p>
          <a:p>
            <a:pPr marL="171450" lvl="1" indent="-171450" defTabSz="711200">
              <a:lnSpc>
                <a:spcPct val="90000"/>
              </a:lnSpc>
              <a:spcAft>
                <a:spcPct val="15000"/>
              </a:spcAft>
              <a:buClr>
                <a:schemeClr val="accent1"/>
              </a:buClr>
              <a:buChar char="••"/>
            </a:pPr>
            <a:r>
              <a:rPr lang="en-US" dirty="0">
                <a:solidFill>
                  <a:schemeClr val="tx1"/>
                </a:solidFill>
              </a:rPr>
              <a:t>Counter-intelligence</a:t>
            </a:r>
          </a:p>
          <a:p>
            <a:pPr marL="171450" lvl="1" indent="-171450" defTabSz="711200">
              <a:lnSpc>
                <a:spcPct val="90000"/>
              </a:lnSpc>
              <a:spcAft>
                <a:spcPct val="15000"/>
              </a:spcAft>
              <a:buClr>
                <a:schemeClr val="accent1"/>
              </a:buClr>
              <a:buChar char="••"/>
            </a:pPr>
            <a:r>
              <a:rPr lang="en-US" dirty="0">
                <a:solidFill>
                  <a:schemeClr val="tx1"/>
                </a:solidFill>
              </a:rPr>
              <a:t>Malware reverser</a:t>
            </a:r>
          </a:p>
        </p:txBody>
      </p:sp>
      <p:pic>
        <p:nvPicPr>
          <p:cNvPr id="18" name="Picture 17">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149888" y="1038571"/>
            <a:ext cx="628708" cy="634903"/>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2965913" y="1395549"/>
            <a:ext cx="685800" cy="330662"/>
          </a:xfrm>
          <a:prstGeom prst="rightArrow">
            <a:avLst/>
          </a:prstGeom>
          <a:gradFill flip="none" rotWithShape="1">
            <a:gsLst>
              <a:gs pos="0">
                <a:schemeClr val="bg2">
                  <a:lumMod val="50000"/>
                </a:schemeClr>
              </a:gs>
              <a:gs pos="74000">
                <a:schemeClr val="accent4"/>
              </a:gs>
            </a:gsLst>
            <a:lin ang="16200000" scaled="0"/>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8</a:t>
            </a:fld>
            <a:endParaRPr lang="en-US" sz="1100" dirty="0">
              <a:solidFill>
                <a:schemeClr val="accent4"/>
              </a:solidFill>
            </a:endParaRPr>
          </a:p>
        </p:txBody>
      </p:sp>
      <p:sp>
        <p:nvSpPr>
          <p:cNvPr id="16" name="TextBox 15"/>
          <p:cNvSpPr txBox="1"/>
          <p:nvPr/>
        </p:nvSpPr>
        <p:spPr>
          <a:xfrm>
            <a:off x="4917722" y="3877866"/>
            <a:ext cx="1538111" cy="421260"/>
          </a:xfrm>
          <a:prstGeom prst="rect">
            <a:avLst/>
          </a:prstGeom>
        </p:spPr>
        <p:txBody>
          <a:bodyPr wrap="square" lIns="51426" tIns="25713" rIns="51426" bIns="25713" rtlCol="0">
            <a:spAutoFit/>
          </a:bodyPr>
          <a:lstStyle/>
          <a:p>
            <a:pPr lvl="0"/>
            <a:r>
              <a:rPr lang="en-US" sz="1200" dirty="0" smtClean="0">
                <a:solidFill>
                  <a:srgbClr val="5F5F5F"/>
                </a:solidFill>
              </a:rPr>
              <a:t>(MINIMIZE INCIDENTS REACHING THEM)</a:t>
            </a:r>
            <a:endParaRPr lang="en-US" sz="1200" dirty="0">
              <a:solidFill>
                <a:srgbClr val="5F5F5F"/>
              </a:solidFill>
            </a:endParaRPr>
          </a:p>
        </p:txBody>
      </p:sp>
      <p:sp>
        <p:nvSpPr>
          <p:cNvPr id="4" name="TextBox 3"/>
          <p:cNvSpPr txBox="1"/>
          <p:nvPr/>
        </p:nvSpPr>
        <p:spPr>
          <a:xfrm>
            <a:off x="863098" y="1045389"/>
            <a:ext cx="2086122" cy="1141970"/>
          </a:xfrm>
          <a:prstGeom prst="rect">
            <a:avLst/>
          </a:prstGeom>
          <a:ln w="28575">
            <a:noFill/>
          </a:ln>
        </p:spPr>
        <p:txBody>
          <a:bodyPr wrap="square" lIns="51426" tIns="25713" rIns="51426" bIns="25713" rtlCol="0">
            <a:spAutoFit/>
          </a:bodyPr>
          <a:lstStyle/>
          <a:p>
            <a:r>
              <a:rPr lang="en-US" b="1" dirty="0" smtClean="0">
                <a:solidFill>
                  <a:srgbClr val="5F5F5F"/>
                </a:solidFill>
              </a:rPr>
              <a:t>ALERTS FROM:</a:t>
            </a:r>
          </a:p>
          <a:p>
            <a:pPr marL="171450" lvl="1" indent="-171450" defTabSz="711200">
              <a:lnSpc>
                <a:spcPct val="90000"/>
              </a:lnSpc>
              <a:spcAft>
                <a:spcPct val="15000"/>
              </a:spcAft>
              <a:buClr>
                <a:schemeClr val="accent1"/>
              </a:buClr>
              <a:buFont typeface="Arial" panose="020B0604020202020204" pitchFamily="34" charset="0"/>
              <a:buChar char="••"/>
            </a:pPr>
            <a:r>
              <a:rPr lang="en-US" sz="1400" dirty="0">
                <a:latin typeface="+mn-lt"/>
                <a:ea typeface="+mn-ea"/>
                <a:cs typeface="+mn-cs"/>
              </a:rPr>
              <a:t>Security Intelligence Platform</a:t>
            </a:r>
          </a:p>
          <a:p>
            <a:pPr marL="171450" lvl="1" indent="-171450" defTabSz="711200">
              <a:lnSpc>
                <a:spcPct val="90000"/>
              </a:lnSpc>
              <a:spcAft>
                <a:spcPct val="15000"/>
              </a:spcAft>
              <a:buClr>
                <a:schemeClr val="accent1"/>
              </a:buClr>
              <a:buFont typeface="Arial" panose="020B0604020202020204" pitchFamily="34" charset="0"/>
              <a:buChar char="••"/>
            </a:pPr>
            <a:r>
              <a:rPr lang="en-US" sz="1400" dirty="0">
                <a:latin typeface="+mn-lt"/>
                <a:ea typeface="+mn-ea"/>
                <a:cs typeface="+mn-cs"/>
              </a:rPr>
              <a:t>Help Desk</a:t>
            </a:r>
          </a:p>
          <a:p>
            <a:pPr marL="171450" lvl="1" indent="-171450" defTabSz="711200">
              <a:lnSpc>
                <a:spcPct val="90000"/>
              </a:lnSpc>
              <a:spcAft>
                <a:spcPct val="15000"/>
              </a:spcAft>
              <a:buClr>
                <a:schemeClr val="accent1"/>
              </a:buClr>
              <a:buFont typeface="Arial" panose="020B0604020202020204" pitchFamily="34" charset="0"/>
              <a:buChar char="••"/>
            </a:pPr>
            <a:r>
              <a:rPr lang="en-US" sz="1400" dirty="0">
                <a:latin typeface="+mn-lt"/>
                <a:ea typeface="+mn-ea"/>
                <a:cs typeface="+mn-cs"/>
              </a:rPr>
              <a:t>Other IT Depts.</a:t>
            </a:r>
          </a:p>
        </p:txBody>
      </p:sp>
      <p:sp>
        <p:nvSpPr>
          <p:cNvPr id="25" name="Bent-Up Arrow 24"/>
          <p:cNvSpPr/>
          <p:nvPr/>
        </p:nvSpPr>
        <p:spPr>
          <a:xfrm rot="5400000">
            <a:off x="4544136" y="3027237"/>
            <a:ext cx="744759" cy="467513"/>
          </a:xfrm>
          <a:prstGeom prst="bentUpArrow">
            <a:avLst>
              <a:gd name="adj1" fmla="val 34647"/>
              <a:gd name="adj2" fmla="val 25000"/>
              <a:gd name="adj3" fmla="val 42112"/>
            </a:avLst>
          </a:prstGeom>
          <a:gradFill flip="none" rotWithShape="1">
            <a:gsLst>
              <a:gs pos="0">
                <a:schemeClr val="bg2">
                  <a:lumMod val="50000"/>
                </a:schemeClr>
              </a:gs>
              <a:gs pos="74000">
                <a:schemeClr val="accent4"/>
              </a:gs>
            </a:gsLst>
            <a:lin ang="9060000" scaled="0"/>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29423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ircular Arrow 27"/>
          <p:cNvSpPr/>
          <p:nvPr/>
        </p:nvSpPr>
        <p:spPr>
          <a:xfrm rot="18833922">
            <a:off x="879327" y="2412364"/>
            <a:ext cx="2186520" cy="2186520"/>
          </a:xfrm>
          <a:prstGeom prst="circularArrow">
            <a:avLst>
              <a:gd name="adj1" fmla="val 11343"/>
              <a:gd name="adj2" fmla="val 987431"/>
              <a:gd name="adj3" fmla="val 11883115"/>
              <a:gd name="adj4" fmla="val 13107717"/>
              <a:gd name="adj5" fmla="val 13217"/>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lstStyle/>
          <a:p>
            <a:r>
              <a:rPr lang="en-US" dirty="0" smtClean="0"/>
              <a:t>One vs. Multiple Locations</a:t>
            </a:r>
            <a:endParaRPr lang="en-US" sz="1800" dirty="0">
              <a:solidFill>
                <a:srgbClr val="FF0000"/>
              </a:solidFill>
            </a:endParaRPr>
          </a:p>
        </p:txBody>
      </p:sp>
      <p:sp>
        <p:nvSpPr>
          <p:cNvPr id="9" name="Freeform 8"/>
          <p:cNvSpPr/>
          <p:nvPr/>
        </p:nvSpPr>
        <p:spPr>
          <a:xfrm>
            <a:off x="4305498" y="2842054"/>
            <a:ext cx="1662321" cy="790549"/>
          </a:xfrm>
          <a:custGeom>
            <a:avLst/>
            <a:gdLst>
              <a:gd name="connsiteX0" fmla="*/ 0 w 1662321"/>
              <a:gd name="connsiteY0" fmla="*/ 0 h 664928"/>
              <a:gd name="connsiteX1" fmla="*/ 1329857 w 1662321"/>
              <a:gd name="connsiteY1" fmla="*/ 0 h 664928"/>
              <a:gd name="connsiteX2" fmla="*/ 1662321 w 1662321"/>
              <a:gd name="connsiteY2" fmla="*/ 332464 h 664928"/>
              <a:gd name="connsiteX3" fmla="*/ 1329857 w 1662321"/>
              <a:gd name="connsiteY3" fmla="*/ 664928 h 664928"/>
              <a:gd name="connsiteX4" fmla="*/ 0 w 1662321"/>
              <a:gd name="connsiteY4" fmla="*/ 664928 h 664928"/>
              <a:gd name="connsiteX5" fmla="*/ 332464 w 1662321"/>
              <a:gd name="connsiteY5" fmla="*/ 332464 h 664928"/>
              <a:gd name="connsiteX6" fmla="*/ 0 w 1662321"/>
              <a:gd name="connsiteY6" fmla="*/ 0 h 6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321" h="664928">
                <a:moveTo>
                  <a:pt x="0" y="0"/>
                </a:moveTo>
                <a:lnTo>
                  <a:pt x="1329857" y="0"/>
                </a:lnTo>
                <a:lnTo>
                  <a:pt x="1662321" y="332464"/>
                </a:lnTo>
                <a:lnTo>
                  <a:pt x="1329857" y="664928"/>
                </a:lnTo>
                <a:lnTo>
                  <a:pt x="0" y="664928"/>
                </a:lnTo>
                <a:lnTo>
                  <a:pt x="332464" y="332464"/>
                </a:lnTo>
                <a:lnTo>
                  <a:pt x="0" y="0"/>
                </a:lnTo>
                <a:close/>
              </a:path>
            </a:pathLst>
          </a:custGeom>
          <a:gradFill flip="none" rotWithShape="1">
            <a:gsLst>
              <a:gs pos="0">
                <a:srgbClr val="4D802A"/>
              </a:gs>
              <a:gs pos="100000">
                <a:schemeClr val="accent3"/>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107281" rIns="107281" bIns="164592" numCol="1" spcCol="1270" anchor="ctr" anchorCtr="0">
            <a:noAutofit/>
          </a:bodyPr>
          <a:lstStyle/>
          <a:p>
            <a:pPr algn="ctr" defTabSz="889000">
              <a:lnSpc>
                <a:spcPct val="90000"/>
              </a:lnSpc>
              <a:spcAft>
                <a:spcPct val="35000"/>
              </a:spcAft>
            </a:pPr>
            <a:r>
              <a:rPr lang="en-US" sz="1800" dirty="0" smtClean="0"/>
              <a:t>   Morning</a:t>
            </a:r>
            <a:endParaRPr lang="en-US" sz="1800" dirty="0"/>
          </a:p>
        </p:txBody>
      </p:sp>
      <p:sp>
        <p:nvSpPr>
          <p:cNvPr id="18" name="Freeform 17"/>
          <p:cNvSpPr/>
          <p:nvPr/>
        </p:nvSpPr>
        <p:spPr>
          <a:xfrm>
            <a:off x="5809964" y="2842054"/>
            <a:ext cx="1662321" cy="790549"/>
          </a:xfrm>
          <a:custGeom>
            <a:avLst/>
            <a:gdLst>
              <a:gd name="connsiteX0" fmla="*/ 0 w 1662321"/>
              <a:gd name="connsiteY0" fmla="*/ 0 h 664928"/>
              <a:gd name="connsiteX1" fmla="*/ 1329857 w 1662321"/>
              <a:gd name="connsiteY1" fmla="*/ 0 h 664928"/>
              <a:gd name="connsiteX2" fmla="*/ 1662321 w 1662321"/>
              <a:gd name="connsiteY2" fmla="*/ 332464 h 664928"/>
              <a:gd name="connsiteX3" fmla="*/ 1329857 w 1662321"/>
              <a:gd name="connsiteY3" fmla="*/ 664928 h 664928"/>
              <a:gd name="connsiteX4" fmla="*/ 0 w 1662321"/>
              <a:gd name="connsiteY4" fmla="*/ 664928 h 664928"/>
              <a:gd name="connsiteX5" fmla="*/ 332464 w 1662321"/>
              <a:gd name="connsiteY5" fmla="*/ 332464 h 664928"/>
              <a:gd name="connsiteX6" fmla="*/ 0 w 1662321"/>
              <a:gd name="connsiteY6" fmla="*/ 0 h 6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321" h="664928">
                <a:moveTo>
                  <a:pt x="0" y="0"/>
                </a:moveTo>
                <a:lnTo>
                  <a:pt x="1329857" y="0"/>
                </a:lnTo>
                <a:lnTo>
                  <a:pt x="1662321" y="332464"/>
                </a:lnTo>
                <a:lnTo>
                  <a:pt x="1329857" y="664928"/>
                </a:lnTo>
                <a:lnTo>
                  <a:pt x="0" y="664928"/>
                </a:lnTo>
                <a:lnTo>
                  <a:pt x="332464" y="332464"/>
                </a:lnTo>
                <a:lnTo>
                  <a:pt x="0" y="0"/>
                </a:lnTo>
                <a:close/>
              </a:path>
            </a:pathLst>
          </a:custGeom>
          <a:gradFill flip="none" rotWithShape="1">
            <a:gsLst>
              <a:gs pos="0">
                <a:srgbClr val="004B6B"/>
              </a:gs>
              <a:gs pos="100000">
                <a:schemeClr val="accent5"/>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107281" rIns="107281" bIns="164592" numCol="1" spcCol="1270" anchor="ctr" anchorCtr="0">
            <a:noAutofit/>
          </a:bodyPr>
          <a:lstStyle/>
          <a:p>
            <a:pPr algn="ctr" defTabSz="889000">
              <a:lnSpc>
                <a:spcPct val="90000"/>
              </a:lnSpc>
              <a:spcAft>
                <a:spcPct val="35000"/>
              </a:spcAft>
            </a:pPr>
            <a:r>
              <a:rPr lang="en-US" sz="1800" dirty="0" smtClean="0"/>
              <a:t>   Afternoon</a:t>
            </a:r>
            <a:endParaRPr lang="en-US" sz="1800" dirty="0"/>
          </a:p>
        </p:txBody>
      </p:sp>
      <p:sp>
        <p:nvSpPr>
          <p:cNvPr id="21" name="Freeform 20"/>
          <p:cNvSpPr/>
          <p:nvPr/>
        </p:nvSpPr>
        <p:spPr>
          <a:xfrm>
            <a:off x="7297677" y="2842054"/>
            <a:ext cx="1662321" cy="790549"/>
          </a:xfrm>
          <a:custGeom>
            <a:avLst/>
            <a:gdLst>
              <a:gd name="connsiteX0" fmla="*/ 0 w 1662321"/>
              <a:gd name="connsiteY0" fmla="*/ 0 h 664928"/>
              <a:gd name="connsiteX1" fmla="*/ 1329857 w 1662321"/>
              <a:gd name="connsiteY1" fmla="*/ 0 h 664928"/>
              <a:gd name="connsiteX2" fmla="*/ 1662321 w 1662321"/>
              <a:gd name="connsiteY2" fmla="*/ 332464 h 664928"/>
              <a:gd name="connsiteX3" fmla="*/ 1329857 w 1662321"/>
              <a:gd name="connsiteY3" fmla="*/ 664928 h 664928"/>
              <a:gd name="connsiteX4" fmla="*/ 0 w 1662321"/>
              <a:gd name="connsiteY4" fmla="*/ 664928 h 664928"/>
              <a:gd name="connsiteX5" fmla="*/ 332464 w 1662321"/>
              <a:gd name="connsiteY5" fmla="*/ 332464 h 664928"/>
              <a:gd name="connsiteX6" fmla="*/ 0 w 1662321"/>
              <a:gd name="connsiteY6" fmla="*/ 0 h 6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321" h="664928">
                <a:moveTo>
                  <a:pt x="0" y="0"/>
                </a:moveTo>
                <a:lnTo>
                  <a:pt x="1329857" y="0"/>
                </a:lnTo>
                <a:lnTo>
                  <a:pt x="1662321" y="332464"/>
                </a:lnTo>
                <a:lnTo>
                  <a:pt x="1329857" y="664928"/>
                </a:lnTo>
                <a:lnTo>
                  <a:pt x="0" y="664928"/>
                </a:lnTo>
                <a:lnTo>
                  <a:pt x="332464" y="332464"/>
                </a:lnTo>
                <a:lnTo>
                  <a:pt x="0" y="0"/>
                </a:lnTo>
                <a:close/>
              </a:path>
            </a:pathLst>
          </a:custGeom>
          <a:gradFill flip="none" rotWithShape="1">
            <a:gsLst>
              <a:gs pos="0">
                <a:schemeClr val="tx2">
                  <a:lumMod val="85000"/>
                  <a:lumOff val="15000"/>
                </a:schemeClr>
              </a:gs>
              <a:gs pos="100000">
                <a:schemeClr val="tx2">
                  <a:lumMod val="75000"/>
                  <a:lumOff val="25000"/>
                </a:schemeClr>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107281" rIns="107281" bIns="164592" numCol="1" spcCol="1270" anchor="ctr" anchorCtr="0">
            <a:noAutofit/>
          </a:bodyPr>
          <a:lstStyle/>
          <a:p>
            <a:pPr algn="ctr" defTabSz="889000">
              <a:lnSpc>
                <a:spcPct val="90000"/>
              </a:lnSpc>
              <a:spcAft>
                <a:spcPct val="35000"/>
              </a:spcAft>
            </a:pPr>
            <a:r>
              <a:rPr lang="en-US" sz="1800" dirty="0" smtClean="0"/>
              <a:t>   Midnight</a:t>
            </a:r>
            <a:endParaRPr lang="en-US" sz="1800" dirty="0"/>
          </a:p>
        </p:txBody>
      </p:sp>
      <p:sp>
        <p:nvSpPr>
          <p:cNvPr id="12" name="TextBox 11"/>
          <p:cNvSpPr txBox="1"/>
          <p:nvPr/>
        </p:nvSpPr>
        <p:spPr>
          <a:xfrm>
            <a:off x="4304270" y="3761947"/>
            <a:ext cx="1331784" cy="32758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lIns="51417" tIns="25709" rIns="51417" bIns="54864" rtlCol="0" anchor="t">
            <a:spAutoFit/>
          </a:bodyPr>
          <a:lstStyle/>
          <a:p>
            <a:pPr algn="ctr" defTabSz="815893"/>
            <a:r>
              <a:rPr lang="en-US" dirty="0">
                <a:solidFill>
                  <a:prstClr val="white"/>
                </a:solidFill>
              </a:rPr>
              <a:t>West Coast</a:t>
            </a:r>
          </a:p>
        </p:txBody>
      </p:sp>
      <p:sp>
        <p:nvSpPr>
          <p:cNvPr id="13" name="TextBox 12"/>
          <p:cNvSpPr txBox="1"/>
          <p:nvPr/>
        </p:nvSpPr>
        <p:spPr>
          <a:xfrm>
            <a:off x="5807676" y="3761091"/>
            <a:ext cx="1331783" cy="32758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lIns="51417" tIns="25709" rIns="51417" bIns="54864" rtlCol="0" anchor="t">
            <a:spAutoFit/>
          </a:bodyPr>
          <a:lstStyle/>
          <a:p>
            <a:pPr algn="ctr" defTabSz="815893"/>
            <a:r>
              <a:rPr lang="en-US" dirty="0">
                <a:solidFill>
                  <a:prstClr val="white"/>
                </a:solidFill>
              </a:rPr>
              <a:t>East Coast</a:t>
            </a:r>
          </a:p>
        </p:txBody>
      </p:sp>
      <p:sp>
        <p:nvSpPr>
          <p:cNvPr id="14" name="TextBox 13"/>
          <p:cNvSpPr txBox="1"/>
          <p:nvPr/>
        </p:nvSpPr>
        <p:spPr>
          <a:xfrm>
            <a:off x="7297351" y="3749411"/>
            <a:ext cx="1331784" cy="32758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lIns="51417" tIns="25709" rIns="51417" bIns="54864" rtlCol="0" anchor="t">
            <a:spAutoFit/>
          </a:bodyPr>
          <a:lstStyle/>
          <a:p>
            <a:pPr algn="ctr" defTabSz="815893"/>
            <a:r>
              <a:rPr lang="en-US" dirty="0">
                <a:solidFill>
                  <a:prstClr val="white"/>
                </a:solidFill>
              </a:rPr>
              <a:t>APAC</a:t>
            </a: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9524" y="1026128"/>
            <a:ext cx="520368" cy="999920"/>
          </a:xfrm>
          <a:prstGeom prst="rect">
            <a:avLst/>
          </a:prstGeom>
        </p:spPr>
      </p:pic>
      <p:sp>
        <p:nvSpPr>
          <p:cNvPr id="16" name="TextBox 15"/>
          <p:cNvSpPr txBox="1"/>
          <p:nvPr/>
        </p:nvSpPr>
        <p:spPr>
          <a:xfrm>
            <a:off x="1186103" y="2004799"/>
            <a:ext cx="1487211" cy="369332"/>
          </a:xfrm>
          <a:prstGeom prst="rect">
            <a:avLst/>
          </a:prstGeom>
          <a:noFill/>
        </p:spPr>
        <p:txBody>
          <a:bodyPr wrap="square" rtlCol="0">
            <a:spAutoFit/>
          </a:bodyPr>
          <a:lstStyle/>
          <a:p>
            <a:r>
              <a:rPr lang="en-US" sz="1800" b="1" dirty="0" smtClean="0"/>
              <a:t>One Location</a:t>
            </a:r>
            <a:endParaRPr lang="en-US" sz="1800" b="1" dirty="0"/>
          </a:p>
        </p:txBody>
      </p:sp>
      <p:sp>
        <p:nvSpPr>
          <p:cNvPr id="19" name="TextBox 18"/>
          <p:cNvSpPr txBox="1"/>
          <p:nvPr/>
        </p:nvSpPr>
        <p:spPr>
          <a:xfrm>
            <a:off x="5520702" y="2004799"/>
            <a:ext cx="2240845" cy="369332"/>
          </a:xfrm>
          <a:prstGeom prst="rect">
            <a:avLst/>
          </a:prstGeom>
          <a:noFill/>
        </p:spPr>
        <p:txBody>
          <a:bodyPr wrap="square" rtlCol="0">
            <a:spAutoFit/>
          </a:bodyPr>
          <a:lstStyle/>
          <a:p>
            <a:r>
              <a:rPr lang="en-US" sz="1800" b="1" dirty="0" smtClean="0"/>
              <a:t>Multiple Locations</a:t>
            </a:r>
            <a:endParaRPr lang="en-US" sz="1800" b="1" dirty="0"/>
          </a:p>
        </p:txBody>
      </p:sp>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80086" y="1238182"/>
            <a:ext cx="722076" cy="722076"/>
          </a:xfrm>
          <a:prstGeom prst="rect">
            <a:avLst/>
          </a:prstGeom>
        </p:spPr>
      </p:pic>
      <p:sp>
        <p:nvSpPr>
          <p:cNvPr id="17" name="Slide Number Placeholder 5"/>
          <p:cNvSpPr>
            <a:spLocks noGrp="1"/>
          </p:cNvSpPr>
          <p:nvPr>
            <p:ph type="sldNum" sz="quarter" idx="4294967295"/>
          </p:nvPr>
        </p:nvSpPr>
        <p:spPr>
          <a:xfrm>
            <a:off x="4379119" y="4770438"/>
            <a:ext cx="385762" cy="257175"/>
          </a:xfrm>
          <a:prstGeom prst="rect">
            <a:avLst/>
          </a:prstGeom>
        </p:spPr>
        <p:txBody>
          <a:bodyPr/>
          <a:lstStyle>
            <a:lvl1pPr>
              <a:defRPr/>
            </a:lvl1pPr>
          </a:lstStyle>
          <a:p>
            <a:pPr algn="ctr">
              <a:defRPr/>
            </a:pPr>
            <a:fld id="{366CB8CA-683D-874C-98C9-D2FFAF4B4EE5}" type="slidenum">
              <a:rPr lang="en-US" sz="1100" smtClean="0">
                <a:solidFill>
                  <a:schemeClr val="accent4"/>
                </a:solidFill>
              </a:rPr>
              <a:pPr algn="ctr">
                <a:defRPr/>
              </a:pPr>
              <a:t>9</a:t>
            </a:fld>
            <a:endParaRPr lang="en-US" sz="1100" dirty="0">
              <a:solidFill>
                <a:schemeClr val="accent4"/>
              </a:solidFill>
            </a:endParaRPr>
          </a:p>
        </p:txBody>
      </p:sp>
      <p:sp>
        <p:nvSpPr>
          <p:cNvPr id="25" name="Circular Arrow 24"/>
          <p:cNvSpPr/>
          <p:nvPr/>
        </p:nvSpPr>
        <p:spPr>
          <a:xfrm rot="14928826">
            <a:off x="871089" y="2420416"/>
            <a:ext cx="2186520" cy="2186520"/>
          </a:xfrm>
          <a:prstGeom prst="circularArrow">
            <a:avLst>
              <a:gd name="adj1" fmla="val 11343"/>
              <a:gd name="adj2" fmla="val 987431"/>
              <a:gd name="adj3" fmla="val 11883115"/>
              <a:gd name="adj4" fmla="val 8170253"/>
              <a:gd name="adj5" fmla="val 13217"/>
            </a:avLst>
          </a:prstGeom>
          <a:gradFill flip="none" rotWithShape="1">
            <a:gsLst>
              <a:gs pos="0">
                <a:schemeClr val="bg2">
                  <a:lumMod val="50000"/>
                </a:schemeClr>
              </a:gs>
              <a:gs pos="74000">
                <a:schemeClr val="accent4"/>
              </a:gs>
            </a:gsLst>
            <a:lin ang="9060000" scaled="0"/>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4" name="Circular Arrow 23"/>
          <p:cNvSpPr/>
          <p:nvPr/>
        </p:nvSpPr>
        <p:spPr>
          <a:xfrm rot="21213266">
            <a:off x="879699" y="2424721"/>
            <a:ext cx="2186520" cy="2186520"/>
          </a:xfrm>
          <a:prstGeom prst="circularArrow">
            <a:avLst>
              <a:gd name="adj1" fmla="val 11343"/>
              <a:gd name="adj2" fmla="val 987431"/>
              <a:gd name="adj3" fmla="val 11883115"/>
              <a:gd name="adj4" fmla="val 9863256"/>
              <a:gd name="adj5" fmla="val 13217"/>
            </a:avLst>
          </a:prstGeom>
          <a:gradFill flip="none" rotWithShape="1">
            <a:gsLst>
              <a:gs pos="0">
                <a:schemeClr val="bg2">
                  <a:lumMod val="50000"/>
                </a:schemeClr>
              </a:gs>
              <a:gs pos="74000">
                <a:schemeClr val="accent4"/>
              </a:gs>
            </a:gsLst>
            <a:lin ang="9060000" scaled="0"/>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6" name="Circular Arrow 25"/>
          <p:cNvSpPr/>
          <p:nvPr/>
        </p:nvSpPr>
        <p:spPr>
          <a:xfrm rot="8373856">
            <a:off x="879697" y="2424719"/>
            <a:ext cx="2186524" cy="2186524"/>
          </a:xfrm>
          <a:prstGeom prst="circularArrow">
            <a:avLst>
              <a:gd name="adj1" fmla="val 11343"/>
              <a:gd name="adj2" fmla="val 987431"/>
              <a:gd name="adj3" fmla="val 11883115"/>
              <a:gd name="adj4" fmla="val 9108938"/>
              <a:gd name="adj5" fmla="val 13217"/>
            </a:avLst>
          </a:prstGeom>
          <a:gradFill flip="none" rotWithShape="1">
            <a:gsLst>
              <a:gs pos="0">
                <a:schemeClr val="bg2">
                  <a:lumMod val="50000"/>
                </a:schemeClr>
              </a:gs>
              <a:gs pos="74000">
                <a:schemeClr val="accent4"/>
              </a:gs>
            </a:gsLst>
            <a:lin ang="9060000" scaled="0"/>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 name="Freeform 4"/>
          <p:cNvSpPr/>
          <p:nvPr/>
        </p:nvSpPr>
        <p:spPr>
          <a:xfrm>
            <a:off x="1354358" y="2519363"/>
            <a:ext cx="1150700" cy="575350"/>
          </a:xfrm>
          <a:custGeom>
            <a:avLst/>
            <a:gdLst>
              <a:gd name="connsiteX0" fmla="*/ 0 w 1273388"/>
              <a:gd name="connsiteY0" fmla="*/ 106118 h 636694"/>
              <a:gd name="connsiteX1" fmla="*/ 106118 w 1273388"/>
              <a:gd name="connsiteY1" fmla="*/ 0 h 636694"/>
              <a:gd name="connsiteX2" fmla="*/ 1167270 w 1273388"/>
              <a:gd name="connsiteY2" fmla="*/ 0 h 636694"/>
              <a:gd name="connsiteX3" fmla="*/ 1273388 w 1273388"/>
              <a:gd name="connsiteY3" fmla="*/ 106118 h 636694"/>
              <a:gd name="connsiteX4" fmla="*/ 1273388 w 1273388"/>
              <a:gd name="connsiteY4" fmla="*/ 530576 h 636694"/>
              <a:gd name="connsiteX5" fmla="*/ 1167270 w 1273388"/>
              <a:gd name="connsiteY5" fmla="*/ 636694 h 636694"/>
              <a:gd name="connsiteX6" fmla="*/ 106118 w 1273388"/>
              <a:gd name="connsiteY6" fmla="*/ 636694 h 636694"/>
              <a:gd name="connsiteX7" fmla="*/ 0 w 1273388"/>
              <a:gd name="connsiteY7" fmla="*/ 530576 h 636694"/>
              <a:gd name="connsiteX8" fmla="*/ 0 w 1273388"/>
              <a:gd name="connsiteY8" fmla="*/ 106118 h 63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388" h="636694">
                <a:moveTo>
                  <a:pt x="0" y="106118"/>
                </a:moveTo>
                <a:cubicBezTo>
                  <a:pt x="0" y="47511"/>
                  <a:pt x="47511" y="0"/>
                  <a:pt x="106118" y="0"/>
                </a:cubicBezTo>
                <a:lnTo>
                  <a:pt x="1167270" y="0"/>
                </a:lnTo>
                <a:cubicBezTo>
                  <a:pt x="1225877" y="0"/>
                  <a:pt x="1273388" y="47511"/>
                  <a:pt x="1273388" y="106118"/>
                </a:cubicBezTo>
                <a:lnTo>
                  <a:pt x="1273388" y="530576"/>
                </a:lnTo>
                <a:cubicBezTo>
                  <a:pt x="1273388" y="589183"/>
                  <a:pt x="1225877" y="636694"/>
                  <a:pt x="1167270" y="636694"/>
                </a:cubicBezTo>
                <a:lnTo>
                  <a:pt x="106118" y="636694"/>
                </a:lnTo>
                <a:cubicBezTo>
                  <a:pt x="47511" y="636694"/>
                  <a:pt x="0" y="589183"/>
                  <a:pt x="0" y="530576"/>
                </a:cubicBezTo>
                <a:lnTo>
                  <a:pt x="0" y="106118"/>
                </a:lnTo>
                <a:close/>
              </a:path>
            </a:pathLst>
          </a:custGeom>
          <a:gradFill flip="none" rotWithShape="1">
            <a:gsLst>
              <a:gs pos="0">
                <a:srgbClr val="4D802A"/>
              </a:gs>
              <a:gs pos="100000">
                <a:schemeClr val="accent3"/>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107281" rIns="107281" bIns="164592" numCol="1" spcCol="1270" anchor="ctr" anchorCtr="0">
            <a:noAutofit/>
          </a:bodyPr>
          <a:lstStyle/>
          <a:p>
            <a:pPr lvl="0" algn="ctr" defTabSz="889000">
              <a:lnSpc>
                <a:spcPct val="90000"/>
              </a:lnSpc>
              <a:spcBef>
                <a:spcPct val="0"/>
              </a:spcBef>
              <a:spcAft>
                <a:spcPct val="35000"/>
              </a:spcAft>
            </a:pPr>
            <a:r>
              <a:rPr lang="en-US" kern="1200" dirty="0" smtClean="0"/>
              <a:t>Morning </a:t>
            </a:r>
            <a:endParaRPr lang="en-US" kern="1200" dirty="0"/>
          </a:p>
        </p:txBody>
      </p:sp>
      <p:sp>
        <p:nvSpPr>
          <p:cNvPr id="7" name="Freeform 6"/>
          <p:cNvSpPr/>
          <p:nvPr/>
        </p:nvSpPr>
        <p:spPr>
          <a:xfrm>
            <a:off x="530657" y="3554003"/>
            <a:ext cx="1150700" cy="575350"/>
          </a:xfrm>
          <a:custGeom>
            <a:avLst/>
            <a:gdLst>
              <a:gd name="connsiteX0" fmla="*/ 0 w 1273388"/>
              <a:gd name="connsiteY0" fmla="*/ 106118 h 636694"/>
              <a:gd name="connsiteX1" fmla="*/ 106118 w 1273388"/>
              <a:gd name="connsiteY1" fmla="*/ 0 h 636694"/>
              <a:gd name="connsiteX2" fmla="*/ 1167270 w 1273388"/>
              <a:gd name="connsiteY2" fmla="*/ 0 h 636694"/>
              <a:gd name="connsiteX3" fmla="*/ 1273388 w 1273388"/>
              <a:gd name="connsiteY3" fmla="*/ 106118 h 636694"/>
              <a:gd name="connsiteX4" fmla="*/ 1273388 w 1273388"/>
              <a:gd name="connsiteY4" fmla="*/ 530576 h 636694"/>
              <a:gd name="connsiteX5" fmla="*/ 1167270 w 1273388"/>
              <a:gd name="connsiteY5" fmla="*/ 636694 h 636694"/>
              <a:gd name="connsiteX6" fmla="*/ 106118 w 1273388"/>
              <a:gd name="connsiteY6" fmla="*/ 636694 h 636694"/>
              <a:gd name="connsiteX7" fmla="*/ 0 w 1273388"/>
              <a:gd name="connsiteY7" fmla="*/ 530576 h 636694"/>
              <a:gd name="connsiteX8" fmla="*/ 0 w 1273388"/>
              <a:gd name="connsiteY8" fmla="*/ 106118 h 63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388" h="636694">
                <a:moveTo>
                  <a:pt x="0" y="106118"/>
                </a:moveTo>
                <a:cubicBezTo>
                  <a:pt x="0" y="47511"/>
                  <a:pt x="47511" y="0"/>
                  <a:pt x="106118" y="0"/>
                </a:cubicBezTo>
                <a:lnTo>
                  <a:pt x="1167270" y="0"/>
                </a:lnTo>
                <a:cubicBezTo>
                  <a:pt x="1225877" y="0"/>
                  <a:pt x="1273388" y="47511"/>
                  <a:pt x="1273388" y="106118"/>
                </a:cubicBezTo>
                <a:lnTo>
                  <a:pt x="1273388" y="530576"/>
                </a:lnTo>
                <a:cubicBezTo>
                  <a:pt x="1273388" y="589183"/>
                  <a:pt x="1225877" y="636694"/>
                  <a:pt x="1167270" y="636694"/>
                </a:cubicBezTo>
                <a:lnTo>
                  <a:pt x="106118" y="636694"/>
                </a:lnTo>
                <a:cubicBezTo>
                  <a:pt x="47511" y="636694"/>
                  <a:pt x="0" y="589183"/>
                  <a:pt x="0" y="530576"/>
                </a:cubicBezTo>
                <a:lnTo>
                  <a:pt x="0" y="106118"/>
                </a:lnTo>
                <a:close/>
              </a:path>
            </a:pathLst>
          </a:custGeom>
          <a:gradFill flip="none" rotWithShape="1">
            <a:gsLst>
              <a:gs pos="0">
                <a:schemeClr val="tx2">
                  <a:lumMod val="85000"/>
                  <a:lumOff val="15000"/>
                </a:schemeClr>
              </a:gs>
              <a:gs pos="100000">
                <a:schemeClr val="tx2">
                  <a:lumMod val="75000"/>
                  <a:lumOff val="25000"/>
                </a:schemeClr>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107281" rIns="107281" bIns="164592" numCol="1" spcCol="1270" anchor="ctr" anchorCtr="0">
            <a:noAutofit/>
          </a:bodyPr>
          <a:lstStyle/>
          <a:p>
            <a:pPr lvl="0" algn="ctr" defTabSz="889000">
              <a:lnSpc>
                <a:spcPct val="90000"/>
              </a:lnSpc>
              <a:spcBef>
                <a:spcPct val="0"/>
              </a:spcBef>
              <a:spcAft>
                <a:spcPct val="35000"/>
              </a:spcAft>
            </a:pPr>
            <a:r>
              <a:rPr lang="en-US" kern="1200" dirty="0" smtClean="0"/>
              <a:t>Midnight</a:t>
            </a:r>
            <a:endParaRPr lang="en-US" kern="1200" dirty="0"/>
          </a:p>
        </p:txBody>
      </p:sp>
      <p:sp>
        <p:nvSpPr>
          <p:cNvPr id="6" name="Freeform 5"/>
          <p:cNvSpPr/>
          <p:nvPr/>
        </p:nvSpPr>
        <p:spPr>
          <a:xfrm>
            <a:off x="2203889" y="3554003"/>
            <a:ext cx="1150700" cy="575350"/>
          </a:xfrm>
          <a:custGeom>
            <a:avLst/>
            <a:gdLst>
              <a:gd name="connsiteX0" fmla="*/ 0 w 1273388"/>
              <a:gd name="connsiteY0" fmla="*/ 106118 h 636694"/>
              <a:gd name="connsiteX1" fmla="*/ 106118 w 1273388"/>
              <a:gd name="connsiteY1" fmla="*/ 0 h 636694"/>
              <a:gd name="connsiteX2" fmla="*/ 1167270 w 1273388"/>
              <a:gd name="connsiteY2" fmla="*/ 0 h 636694"/>
              <a:gd name="connsiteX3" fmla="*/ 1273388 w 1273388"/>
              <a:gd name="connsiteY3" fmla="*/ 106118 h 636694"/>
              <a:gd name="connsiteX4" fmla="*/ 1273388 w 1273388"/>
              <a:gd name="connsiteY4" fmla="*/ 530576 h 636694"/>
              <a:gd name="connsiteX5" fmla="*/ 1167270 w 1273388"/>
              <a:gd name="connsiteY5" fmla="*/ 636694 h 636694"/>
              <a:gd name="connsiteX6" fmla="*/ 106118 w 1273388"/>
              <a:gd name="connsiteY6" fmla="*/ 636694 h 636694"/>
              <a:gd name="connsiteX7" fmla="*/ 0 w 1273388"/>
              <a:gd name="connsiteY7" fmla="*/ 530576 h 636694"/>
              <a:gd name="connsiteX8" fmla="*/ 0 w 1273388"/>
              <a:gd name="connsiteY8" fmla="*/ 106118 h 63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388" h="636694">
                <a:moveTo>
                  <a:pt x="0" y="106118"/>
                </a:moveTo>
                <a:cubicBezTo>
                  <a:pt x="0" y="47511"/>
                  <a:pt x="47511" y="0"/>
                  <a:pt x="106118" y="0"/>
                </a:cubicBezTo>
                <a:lnTo>
                  <a:pt x="1167270" y="0"/>
                </a:lnTo>
                <a:cubicBezTo>
                  <a:pt x="1225877" y="0"/>
                  <a:pt x="1273388" y="47511"/>
                  <a:pt x="1273388" y="106118"/>
                </a:cubicBezTo>
                <a:lnTo>
                  <a:pt x="1273388" y="530576"/>
                </a:lnTo>
                <a:cubicBezTo>
                  <a:pt x="1273388" y="589183"/>
                  <a:pt x="1225877" y="636694"/>
                  <a:pt x="1167270" y="636694"/>
                </a:cubicBezTo>
                <a:lnTo>
                  <a:pt x="106118" y="636694"/>
                </a:lnTo>
                <a:cubicBezTo>
                  <a:pt x="47511" y="636694"/>
                  <a:pt x="0" y="589183"/>
                  <a:pt x="0" y="530576"/>
                </a:cubicBezTo>
                <a:lnTo>
                  <a:pt x="0" y="106118"/>
                </a:lnTo>
                <a:close/>
              </a:path>
            </a:pathLst>
          </a:custGeom>
          <a:gradFill flip="none" rotWithShape="1">
            <a:gsLst>
              <a:gs pos="0">
                <a:srgbClr val="004B6B"/>
              </a:gs>
              <a:gs pos="100000">
                <a:schemeClr val="accent5"/>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281" tIns="107281" rIns="107281" bIns="164592" numCol="1" spcCol="1270" anchor="ctr" anchorCtr="0">
            <a:noAutofit/>
          </a:bodyPr>
          <a:lstStyle/>
          <a:p>
            <a:pPr lvl="0" algn="ctr" defTabSz="889000">
              <a:lnSpc>
                <a:spcPct val="90000"/>
              </a:lnSpc>
              <a:spcBef>
                <a:spcPct val="0"/>
              </a:spcBef>
              <a:spcAft>
                <a:spcPct val="35000"/>
              </a:spcAft>
            </a:pPr>
            <a:r>
              <a:rPr lang="en-US" kern="1200" dirty="0" smtClean="0"/>
              <a:t>Afternoon</a:t>
            </a:r>
            <a:endParaRPr lang="en-US" kern="1200" dirty="0"/>
          </a:p>
        </p:txBody>
      </p:sp>
    </p:spTree>
    <p:extLst>
      <p:ext uri="{BB962C8B-B14F-4D97-AF65-F5344CB8AC3E}">
        <p14:creationId xmlns:p14="http://schemas.microsoft.com/office/powerpoint/2010/main" val="23567058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3|3.5"/>
</p:tagLst>
</file>

<file path=ppt/tags/tag2.xml><?xml version="1.0" encoding="utf-8"?>
<p:tagLst xmlns:a="http://schemas.openxmlformats.org/drawingml/2006/main" xmlns:r="http://schemas.openxmlformats.org/officeDocument/2006/relationships" xmlns:p="http://schemas.openxmlformats.org/presentationml/2006/main">
  <p:tag name="TIMING" val="|1.2|4.3|3.5"/>
</p:tagLst>
</file>

<file path=ppt/tags/tag3.xml><?xml version="1.0" encoding="utf-8"?>
<p:tagLst xmlns:a="http://schemas.openxmlformats.org/drawingml/2006/main" xmlns:r="http://schemas.openxmlformats.org/officeDocument/2006/relationships" xmlns:p="http://schemas.openxmlformats.org/presentationml/2006/main">
  <p:tag name="TIMING" val="|1.2|4.3|3.5"/>
</p:tagLst>
</file>

<file path=ppt/tags/tag4.xml><?xml version="1.0" encoding="utf-8"?>
<p:tagLst xmlns:a="http://schemas.openxmlformats.org/drawingml/2006/main" xmlns:r="http://schemas.openxmlformats.org/officeDocument/2006/relationships" xmlns:p="http://schemas.openxmlformats.org/presentationml/2006/main">
  <p:tag name="TIMING" val="|1.2|4.3|3.5"/>
</p:tagLst>
</file>

<file path=ppt/theme/theme1.xml><?xml version="1.0" encoding="utf-8"?>
<a:theme xmlns:a="http://schemas.openxmlformats.org/drawingml/2006/main" name="Splunk_Corporate_PPT_Template_2014">
  <a:themeElements>
    <a:clrScheme name="Splunk Test">
      <a:dk1>
        <a:sysClr val="windowText" lastClr="000000"/>
      </a:dk1>
      <a:lt1>
        <a:sysClr val="window" lastClr="FFFFFF"/>
      </a:lt1>
      <a:dk2>
        <a:srgbClr val="000000"/>
      </a:dk2>
      <a:lt2>
        <a:srgbClr val="EBEBEB"/>
      </a:lt2>
      <a:accent1>
        <a:srgbClr val="5F5F5F"/>
      </a:accent1>
      <a:accent2>
        <a:srgbClr val="00A9E1"/>
      </a:accent2>
      <a:accent3>
        <a:srgbClr val="65A637"/>
      </a:accent3>
      <a:accent4>
        <a:srgbClr val="C0C0C0"/>
      </a:accent4>
      <a:accent5>
        <a:srgbClr val="005F86"/>
      </a:accent5>
      <a:accent6>
        <a:srgbClr val="F2A900"/>
      </a:accent6>
      <a:hlink>
        <a:srgbClr val="00A9FF"/>
      </a:hlink>
      <a:folHlink>
        <a:srgbClr val="396B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lumMod val="50000"/>
              <a:lumOff val="50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2">
          <a:schemeClr val="accent1"/>
        </a:fillRef>
        <a:effectRef idx="1">
          <a:schemeClr val="accent1"/>
        </a:effectRef>
        <a:fontRef idx="minor">
          <a:schemeClr val="dk1"/>
        </a:fontRef>
      </a:style>
    </a:spDef>
    <a:txDef>
      <a:spPr/>
      <a:bodyPr lIns="51426" tIns="25713" rIns="51426" bIns="25713"/>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Splunk_Corporate_PPT_Template_2014.potx</Template>
  <TotalTime>40086</TotalTime>
  <Words>3970</Words>
  <Application>Microsoft Office PowerPoint</Application>
  <PresentationFormat>On-screen Show (16:9)</PresentationFormat>
  <Paragraphs>574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Splunk_Corporate_PPT_Template_2014</vt:lpstr>
      <vt:lpstr>Building An Analytics-Enabled Security Operations Ctr (SOC)</vt:lpstr>
      <vt:lpstr>Who Can Benefit From This PPT?</vt:lpstr>
      <vt:lpstr>What is a Security Operations Center (SOC)?</vt:lpstr>
      <vt:lpstr>Before Building SOC Need to Understand:</vt:lpstr>
      <vt:lpstr>Three Interrelated Components of a SOC</vt:lpstr>
      <vt:lpstr>Process</vt:lpstr>
      <vt:lpstr>Threat Modeling &amp; Playbooks</vt:lpstr>
      <vt:lpstr>Simplified SOC Tiers</vt:lpstr>
      <vt:lpstr>One vs. Multiple Locations</vt:lpstr>
      <vt:lpstr>Shift Rotations – One Location</vt:lpstr>
      <vt:lpstr>Shift Rotations – Multiple Locations</vt:lpstr>
      <vt:lpstr>Operational Continuity </vt:lpstr>
      <vt:lpstr>Other Process Items </vt:lpstr>
      <vt:lpstr>Demonstrate SOC Value</vt:lpstr>
      <vt:lpstr>People</vt:lpstr>
      <vt:lpstr>Types of People</vt:lpstr>
      <vt:lpstr>Different Skillsets Needed</vt:lpstr>
      <vt:lpstr>Technology</vt:lpstr>
      <vt:lpstr>Need Security Intelligence Platform (SIEM + more!)</vt:lpstr>
      <vt:lpstr>Enables Many Security Use Cases </vt:lpstr>
      <vt:lpstr>Flexibility &amp; Performance to Meet SOC Needs</vt:lpstr>
      <vt:lpstr>Connect the “Data-Dots” to See the Whole Story</vt:lpstr>
      <vt:lpstr>Other SOC Technologies</vt:lpstr>
      <vt:lpstr>Splunk Enterprise A Security Intelligence Platform</vt:lpstr>
      <vt:lpstr>Splunk Gives Path to SOC Maturity</vt:lpstr>
      <vt:lpstr>Splunk Can Complement an Existing SIEM</vt:lpstr>
      <vt:lpstr>Splunk App for Enterprise Security Pre-built searches, alerts, reports, dashboards, workflow</vt:lpstr>
      <vt:lpstr>Key Takeaways</vt:lpstr>
      <vt:lpstr>Next Steps</vt:lpstr>
      <vt:lpstr>Q&amp;A</vt:lpstr>
      <vt:lpstr>Thank You!</vt:lpstr>
      <vt:lpstr>Appendix</vt:lpstr>
      <vt:lpstr>Ticketing Best Practices</vt:lpstr>
      <vt:lpstr>MSSP Model</vt:lpstr>
      <vt:lpstr>Whiteboard: Splunk SOC/ES Architecture</vt:lpstr>
      <vt:lpstr>Merge the Entity And Adversary Models</vt:lpstr>
      <vt:lpstr>Example: Connecting the “data-dots”</vt:lpstr>
      <vt:lpstr>Sample Job Description – Tier 2/3/CSIRT</vt:lpstr>
      <vt:lpstr>Sample Job Description – Tier 1 SOC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Goldberg</dc:creator>
  <cp:lastModifiedBy>Rachel Zahn</cp:lastModifiedBy>
  <cp:revision>394</cp:revision>
  <cp:lastPrinted>2014-12-08T21:12:09Z</cp:lastPrinted>
  <dcterms:created xsi:type="dcterms:W3CDTF">2015-02-05T14:05:55Z</dcterms:created>
  <dcterms:modified xsi:type="dcterms:W3CDTF">2015-02-06T19:58:17Z</dcterms:modified>
</cp:coreProperties>
</file>